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361" r:id="rId3"/>
    <p:sldId id="259" r:id="rId4"/>
    <p:sldId id="260" r:id="rId5"/>
    <p:sldId id="257" r:id="rId6"/>
    <p:sldId id="262" r:id="rId7"/>
    <p:sldId id="289" r:id="rId8"/>
    <p:sldId id="278" r:id="rId9"/>
    <p:sldId id="264" r:id="rId10"/>
    <p:sldId id="351" r:id="rId11"/>
    <p:sldId id="282" r:id="rId12"/>
    <p:sldId id="267" r:id="rId13"/>
    <p:sldId id="270" r:id="rId14"/>
    <p:sldId id="352" r:id="rId15"/>
    <p:sldId id="354" r:id="rId16"/>
    <p:sldId id="321" r:id="rId17"/>
    <p:sldId id="265" r:id="rId18"/>
    <p:sldId id="347" r:id="rId19"/>
    <p:sldId id="348" r:id="rId20"/>
    <p:sldId id="349" r:id="rId21"/>
    <p:sldId id="355" r:id="rId22"/>
    <p:sldId id="273" r:id="rId23"/>
    <p:sldId id="286" r:id="rId24"/>
    <p:sldId id="335" r:id="rId25"/>
    <p:sldId id="315" r:id="rId26"/>
    <p:sldId id="316" r:id="rId27"/>
    <p:sldId id="338" r:id="rId28"/>
    <p:sldId id="319" r:id="rId29"/>
    <p:sldId id="318" r:id="rId30"/>
    <p:sldId id="340" r:id="rId31"/>
    <p:sldId id="346" r:id="rId32"/>
    <p:sldId id="357" r:id="rId33"/>
    <p:sldId id="358" r:id="rId34"/>
    <p:sldId id="360" r:id="rId35"/>
    <p:sldId id="35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0E2F8B-2C28-452D-9ED4-F1A20D886F32}">
          <p14:sldIdLst>
            <p14:sldId id="256"/>
            <p14:sldId id="361"/>
            <p14:sldId id="259"/>
            <p14:sldId id="260"/>
            <p14:sldId id="257"/>
            <p14:sldId id="262"/>
            <p14:sldId id="289"/>
            <p14:sldId id="278"/>
            <p14:sldId id="264"/>
            <p14:sldId id="351"/>
            <p14:sldId id="282"/>
            <p14:sldId id="267"/>
            <p14:sldId id="270"/>
            <p14:sldId id="352"/>
            <p14:sldId id="354"/>
            <p14:sldId id="321"/>
            <p14:sldId id="265"/>
            <p14:sldId id="347"/>
            <p14:sldId id="348"/>
            <p14:sldId id="349"/>
            <p14:sldId id="355"/>
            <p14:sldId id="273"/>
            <p14:sldId id="286"/>
            <p14:sldId id="335"/>
            <p14:sldId id="315"/>
            <p14:sldId id="316"/>
            <p14:sldId id="338"/>
            <p14:sldId id="319"/>
            <p14:sldId id="318"/>
            <p14:sldId id="340"/>
            <p14:sldId id="346"/>
            <p14:sldId id="357"/>
            <p14:sldId id="358"/>
            <p14:sldId id="360"/>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A4DF0E-13CF-4C80-AC10-B0DF3ECFDA9E}"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417557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150424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341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3714842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534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347805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4DF0E-13CF-4C80-AC10-B0DF3ECFDA9E}"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4070945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4DF0E-13CF-4C80-AC10-B0DF3ECFDA9E}"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1354400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638800"/>
            <a:ext cx="10972800" cy="685800"/>
          </a:xfrm>
          <a:noFill/>
          <a:ln>
            <a:noFill/>
          </a:ln>
        </p:spPr>
        <p:txBody>
          <a:bodyPr anchor="b" anchorCtr="1"/>
          <a:lstStyle>
            <a:lvl1pPr algn="ctr">
              <a:defRPr sz="1400">
                <a:solidFill>
                  <a:schemeClr val="bg1"/>
                </a:solidFill>
                <a:effectLst/>
              </a:defRPr>
            </a:lvl1pPr>
          </a:lstStyle>
          <a:p>
            <a:r>
              <a:rPr lang="en-US"/>
              <a:t>Click to edit Master title style</a:t>
            </a:r>
          </a:p>
        </p:txBody>
      </p:sp>
    </p:spTree>
    <p:extLst>
      <p:ext uri="{BB962C8B-B14F-4D97-AF65-F5344CB8AC3E}">
        <p14:creationId xmlns:p14="http://schemas.microsoft.com/office/powerpoint/2010/main" val="3145729090"/>
      </p:ext>
    </p:extLst>
  </p:cSld>
  <p:clrMapOvr>
    <a:masterClrMapping/>
  </p:clrMapOvr>
  <p:transition spd="slow"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4DF0E-13CF-4C80-AC10-B0DF3ECFDA9E}"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419630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150495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A4DF0E-13CF-4C80-AC10-B0DF3ECFDA9E}"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237637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A4DF0E-13CF-4C80-AC10-B0DF3ECFDA9E}"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355242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A4DF0E-13CF-4C80-AC10-B0DF3ECFDA9E}"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14507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4DF0E-13CF-4C80-AC10-B0DF3ECFDA9E}"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162974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A4DF0E-13CF-4C80-AC10-B0DF3ECFDA9E}"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266015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E1D71-64C5-4154-AEBB-9D9DECCF89EC}" type="slidenum">
              <a:rPr lang="en-US" smtClean="0"/>
              <a:t>‹#›</a:t>
            </a:fld>
            <a:endParaRPr lang="en-US"/>
          </a:p>
        </p:txBody>
      </p:sp>
      <p:sp>
        <p:nvSpPr>
          <p:cNvPr id="5" name="Date Placeholder 4"/>
          <p:cNvSpPr>
            <a:spLocks noGrp="1"/>
          </p:cNvSpPr>
          <p:nvPr>
            <p:ph type="dt" sz="half" idx="10"/>
          </p:nvPr>
        </p:nvSpPr>
        <p:spPr/>
        <p:txBody>
          <a:bodyPr/>
          <a:lstStyle/>
          <a:p>
            <a:fld id="{08A4DF0E-13CF-4C80-AC10-B0DF3ECFDA9E}" type="datetimeFigureOut">
              <a:rPr lang="en-US" smtClean="0"/>
              <a:t>7/27/2022</a:t>
            </a:fld>
            <a:endParaRPr lang="en-US"/>
          </a:p>
        </p:txBody>
      </p:sp>
    </p:spTree>
    <p:extLst>
      <p:ext uri="{BB962C8B-B14F-4D97-AF65-F5344CB8AC3E}">
        <p14:creationId xmlns:p14="http://schemas.microsoft.com/office/powerpoint/2010/main" val="356213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A4DF0E-13CF-4C80-AC10-B0DF3ECFDA9E}" type="datetimeFigureOut">
              <a:rPr lang="en-US" smtClean="0"/>
              <a:t>7/27/2022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FBE1D71-64C5-4154-AEBB-9D9DECCF89EC}" type="slidenum">
              <a:rPr lang="en-US" smtClean="0"/>
              <a:t>‹#›</a:t>
            </a:fld>
            <a:endParaRPr lang="en-US"/>
          </a:p>
        </p:txBody>
      </p:sp>
    </p:spTree>
    <p:extLst>
      <p:ext uri="{BB962C8B-B14F-4D97-AF65-F5344CB8AC3E}">
        <p14:creationId xmlns:p14="http://schemas.microsoft.com/office/powerpoint/2010/main" val="7875674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6F2-A99D-61E9-3AF0-2C9B8F27F0EC}"/>
              </a:ext>
            </a:extLst>
          </p:cNvPr>
          <p:cNvSpPr>
            <a:spLocks noGrp="1"/>
          </p:cNvSpPr>
          <p:nvPr>
            <p:ph type="ctrTitle"/>
          </p:nvPr>
        </p:nvSpPr>
        <p:spPr>
          <a:xfrm>
            <a:off x="1524000" y="1122363"/>
            <a:ext cx="9144000" cy="1762880"/>
          </a:xfrm>
          <a:ln/>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4000" b="1" i="1" dirty="0">
                <a:solidFill>
                  <a:srgbClr val="000000"/>
                </a:solidFill>
                <a:effectLst/>
                <a:latin typeface="Verdana" panose="020B0604030504040204" pitchFamily="34" charset="0"/>
                <a:ea typeface="Verdana" panose="020B0604030504040204" pitchFamily="34" charset="0"/>
              </a:rPr>
              <a:t>The role of the visual arts in better understanding our world.</a:t>
            </a:r>
            <a:endParaRPr lang="en-US" sz="4000" b="1"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87E6815F-7AEE-5DBC-2D7A-88CC660F09C1}"/>
              </a:ext>
            </a:extLst>
          </p:cNvPr>
          <p:cNvSpPr>
            <a:spLocks noGrp="1"/>
          </p:cNvSpPr>
          <p:nvPr>
            <p:ph type="subTitle" idx="1"/>
          </p:nvPr>
        </p:nvSpPr>
        <p:spPr>
          <a:xfrm>
            <a:off x="609600" y="3090213"/>
            <a:ext cx="9144000" cy="1928674"/>
          </a:xfrm>
        </p:spPr>
        <p:txBody>
          <a:bodyPr/>
          <a:lstStyle/>
          <a:p>
            <a:r>
              <a:rPr lang="en-US" dirty="0">
                <a:solidFill>
                  <a:schemeClr val="accent6">
                    <a:lumMod val="75000"/>
                  </a:schemeClr>
                </a:solidFill>
                <a:latin typeface="Verdana" panose="020B0604030504040204" pitchFamily="34" charset="0"/>
                <a:ea typeface="Verdana" panose="020B0604030504040204" pitchFamily="34" charset="0"/>
              </a:rPr>
              <a:t>By</a:t>
            </a:r>
          </a:p>
          <a:p>
            <a:r>
              <a:rPr lang="en-US" b="1">
                <a:solidFill>
                  <a:schemeClr val="accent6">
                    <a:lumMod val="75000"/>
                  </a:schemeClr>
                </a:solidFill>
                <a:latin typeface="Verdana" panose="020B0604030504040204" pitchFamily="34" charset="0"/>
                <a:ea typeface="Verdana" panose="020B0604030504040204" pitchFamily="34" charset="0"/>
              </a:rPr>
              <a:t>David </a:t>
            </a:r>
            <a:r>
              <a:rPr lang="en-US" b="1" dirty="0">
                <a:solidFill>
                  <a:schemeClr val="accent6">
                    <a:lumMod val="75000"/>
                  </a:schemeClr>
                </a:solidFill>
                <a:latin typeface="Verdana" panose="020B0604030504040204" pitchFamily="34" charset="0"/>
                <a:ea typeface="Verdana" panose="020B0604030504040204" pitchFamily="34" charset="0"/>
              </a:rPr>
              <a:t>Edward Harmon</a:t>
            </a:r>
          </a:p>
          <a:p>
            <a:r>
              <a:rPr lang="en-US" dirty="0">
                <a:solidFill>
                  <a:schemeClr val="accent6">
                    <a:lumMod val="75000"/>
                  </a:schemeClr>
                </a:solidFill>
                <a:latin typeface="Verdana" panose="020B0604030504040204" pitchFamily="34" charset="0"/>
                <a:ea typeface="Verdana" panose="020B0604030504040204" pitchFamily="34" charset="0"/>
              </a:rPr>
              <a:t>Applicant</a:t>
            </a:r>
          </a:p>
        </p:txBody>
      </p:sp>
      <p:pic>
        <p:nvPicPr>
          <p:cNvPr id="5" name="Picture 4" descr="A black and white drawing of a spiral&#10;&#10;Description automatically generated with low confidence">
            <a:extLst>
              <a:ext uri="{FF2B5EF4-FFF2-40B4-BE49-F238E27FC236}">
                <a16:creationId xmlns:a16="http://schemas.microsoft.com/office/drawing/2014/main" id="{F4FF1E89-13B4-2A67-2410-1EF3D814D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105" y="3429000"/>
            <a:ext cx="4313779" cy="3091542"/>
          </a:xfrm>
          <a:prstGeom prst="rect">
            <a:avLst/>
          </a:prstGeom>
        </p:spPr>
      </p:pic>
    </p:spTree>
    <p:extLst>
      <p:ext uri="{BB962C8B-B14F-4D97-AF65-F5344CB8AC3E}">
        <p14:creationId xmlns:p14="http://schemas.microsoft.com/office/powerpoint/2010/main" val="967994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7E257A-858F-350B-8D57-C3669D43F15B}"/>
              </a:ext>
            </a:extLst>
          </p:cNvPr>
          <p:cNvPicPr>
            <a:picLocks noGrp="1" noChangeAspect="1"/>
          </p:cNvPicPr>
          <p:nvPr>
            <p:ph sz="half" idx="1"/>
          </p:nvPr>
        </p:nvPicPr>
        <p:blipFill>
          <a:blip r:embed="rId2" cstate="print"/>
          <a:stretch>
            <a:fillRect/>
          </a:stretch>
        </p:blipFill>
        <p:spPr bwMode="auto">
          <a:xfrm>
            <a:off x="1519714" y="4101306"/>
            <a:ext cx="1828800" cy="2438400"/>
          </a:xfrm>
          <a:prstGeom prst="rect">
            <a:avLst/>
          </a:prstGeom>
          <a:noFill/>
          <a:ln w="9525">
            <a:noFill/>
            <a:miter lim="800000"/>
            <a:headEnd/>
            <a:tailEnd/>
          </a:ln>
        </p:spPr>
      </p:pic>
      <p:pic>
        <p:nvPicPr>
          <p:cNvPr id="6" name="Content Placeholder 5">
            <a:extLst>
              <a:ext uri="{FF2B5EF4-FFF2-40B4-BE49-F238E27FC236}">
                <a16:creationId xmlns:a16="http://schemas.microsoft.com/office/drawing/2014/main" id="{7723FC1E-73E3-D79C-B4BC-DC00B05D065E}"/>
              </a:ext>
            </a:extLst>
          </p:cNvPr>
          <p:cNvPicPr>
            <a:picLocks noGrp="1" noChangeAspect="1"/>
          </p:cNvPicPr>
          <p:nvPr>
            <p:ph sz="half" idx="2"/>
          </p:nvPr>
        </p:nvPicPr>
        <p:blipFill>
          <a:blip r:embed="rId3" cstate="print"/>
          <a:stretch>
            <a:fillRect/>
          </a:stretch>
        </p:blipFill>
        <p:spPr bwMode="auto">
          <a:xfrm>
            <a:off x="5050155" y="4101306"/>
            <a:ext cx="3257550" cy="2438400"/>
          </a:xfrm>
          <a:prstGeom prst="rect">
            <a:avLst/>
          </a:prstGeom>
          <a:noFill/>
          <a:ln w="9525">
            <a:noFill/>
            <a:miter lim="800000"/>
            <a:headEnd/>
            <a:tailEnd/>
          </a:ln>
        </p:spPr>
      </p:pic>
      <p:cxnSp>
        <p:nvCxnSpPr>
          <p:cNvPr id="16" name="Straight Arrow Connector 15">
            <a:extLst>
              <a:ext uri="{FF2B5EF4-FFF2-40B4-BE49-F238E27FC236}">
                <a16:creationId xmlns:a16="http://schemas.microsoft.com/office/drawing/2014/main" id="{FDFBF596-B8A6-13A1-0457-0BA2391AB9C4}"/>
              </a:ext>
            </a:extLst>
          </p:cNvPr>
          <p:cNvCxnSpPr/>
          <p:nvPr/>
        </p:nvCxnSpPr>
        <p:spPr>
          <a:xfrm>
            <a:off x="10777491" y="255676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B1E3239-1C16-583D-01CF-379E394BEA1A}"/>
              </a:ext>
            </a:extLst>
          </p:cNvPr>
          <p:cNvSpPr txBox="1"/>
          <p:nvPr/>
        </p:nvSpPr>
        <p:spPr>
          <a:xfrm>
            <a:off x="332948" y="318294"/>
            <a:ext cx="9763308" cy="1631216"/>
          </a:xfrm>
          <a:prstGeom prst="rect">
            <a:avLst/>
          </a:prstGeom>
          <a:noFill/>
        </p:spPr>
        <p:txBody>
          <a:bodyPr wrap="square">
            <a:spAutoFit/>
          </a:bodyPr>
          <a:lstStyle/>
          <a:p>
            <a:r>
              <a:rPr lang="en-US" sz="1600" b="1" dirty="0">
                <a:latin typeface="Verdana" panose="020B0604030504040204" pitchFamily="34" charset="0"/>
                <a:ea typeface="Verdana" panose="020B0604030504040204" pitchFamily="34" charset="0"/>
                <a:cs typeface="Times New Roman" panose="02020603050405020304" pitchFamily="18" charset="0"/>
              </a:rPr>
              <a:t>T</a:t>
            </a:r>
            <a:r>
              <a:rPr lang="en-US" sz="1600" b="1" dirty="0">
                <a:effectLst/>
                <a:latin typeface="Verdana" panose="020B0604030504040204" pitchFamily="34" charset="0"/>
                <a:ea typeface="Verdana" panose="020B0604030504040204" pitchFamily="34" charset="0"/>
                <a:cs typeface="Times New Roman" panose="02020603050405020304" pitchFamily="18" charset="0"/>
              </a:rPr>
              <a:t>he vanishing point is in the center of the vertical image </a:t>
            </a:r>
            <a:r>
              <a:rPr lang="en-US" sz="1600" b="1" dirty="0">
                <a:latin typeface="Verdana" panose="020B0604030504040204" pitchFamily="34" charset="0"/>
                <a:ea typeface="Verdana" panose="020B0604030504040204" pitchFamily="34" charset="0"/>
                <a:cs typeface="Times New Roman" panose="02020603050405020304" pitchFamily="18" charset="0"/>
              </a:rPr>
              <a:t>and </a:t>
            </a:r>
            <a:r>
              <a:rPr lang="en-US" sz="1600" b="1" dirty="0">
                <a:effectLst/>
                <a:latin typeface="Verdana" panose="020B0604030504040204" pitchFamily="34" charset="0"/>
                <a:ea typeface="Verdana" panose="020B0604030504040204" pitchFamily="34" charset="0"/>
                <a:cs typeface="Times New Roman" panose="02020603050405020304" pitchFamily="18" charset="0"/>
              </a:rPr>
              <a:t>located approximately 2/3 from the bottom of the left photograph. Note that the riverbank evenly spaced lampposts and planted trees all converge to a vanishing point in the distance from a standing station point view. </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2" name="TextBox 11">
            <a:extLst>
              <a:ext uri="{FF2B5EF4-FFF2-40B4-BE49-F238E27FC236}">
                <a16:creationId xmlns:a16="http://schemas.microsoft.com/office/drawing/2014/main" id="{46B22A10-A192-170C-34A5-4DC5EBDBF2EE}"/>
              </a:ext>
            </a:extLst>
          </p:cNvPr>
          <p:cNvSpPr txBox="1"/>
          <p:nvPr/>
        </p:nvSpPr>
        <p:spPr>
          <a:xfrm>
            <a:off x="332947" y="1438540"/>
            <a:ext cx="10293997" cy="1384995"/>
          </a:xfrm>
          <a:prstGeom prst="rect">
            <a:avLst/>
          </a:prstGeom>
          <a:noFill/>
        </p:spPr>
        <p:txBody>
          <a:bodyPr wrap="square">
            <a:spAutoFit/>
          </a:bodyPr>
          <a:lstStyle/>
          <a:p>
            <a:pPr algn="ctr"/>
            <a:r>
              <a:rPr lang="en-US" sz="1600" b="1" dirty="0">
                <a:effectLst/>
                <a:latin typeface="Verdana" panose="020B0604030504040204" pitchFamily="34" charset="0"/>
                <a:ea typeface="Verdana" panose="020B0604030504040204" pitchFamily="34" charset="0"/>
                <a:cs typeface="Times New Roman" panose="02020603050405020304" pitchFamily="18" charset="0"/>
              </a:rPr>
              <a:t>In the second horizontal photograph, the vanishing point is located center right. The river follows the path to the right until it curves to the left in the distance. The front lamppost blocks the curve view. </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4" name="TextBox 13">
            <a:extLst>
              <a:ext uri="{FF2B5EF4-FFF2-40B4-BE49-F238E27FC236}">
                <a16:creationId xmlns:a16="http://schemas.microsoft.com/office/drawing/2014/main" id="{6B7DB067-551B-E456-73A3-3D7A5E6CE1E0}"/>
              </a:ext>
            </a:extLst>
          </p:cNvPr>
          <p:cNvSpPr txBox="1"/>
          <p:nvPr/>
        </p:nvSpPr>
        <p:spPr>
          <a:xfrm>
            <a:off x="332946" y="2312645"/>
            <a:ext cx="10116718" cy="1569660"/>
          </a:xfrm>
          <a:prstGeom prst="rect">
            <a:avLst/>
          </a:prstGeom>
          <a:noFill/>
        </p:spPr>
        <p:txBody>
          <a:bodyPr wrap="square">
            <a:spAutoFit/>
          </a:bodyPr>
          <a:lstStyle/>
          <a:p>
            <a:r>
              <a:rPr lang="en-US" sz="1600" b="1" dirty="0">
                <a:effectLst/>
                <a:latin typeface="Verdana" panose="020B0604030504040204" pitchFamily="34" charset="0"/>
                <a:ea typeface="Verdana" panose="020B0604030504040204" pitchFamily="34" charset="0"/>
                <a:cs typeface="Times New Roman" panose="02020603050405020304" pitchFamily="18" charset="0"/>
              </a:rPr>
              <a:t>The horizontal photograph provides a wider angle and spatial view of this landscape while still conveying one point perspective. Note that the lampposts, trees and shadows all appear to recede into the distance. </a:t>
            </a:r>
            <a:r>
              <a:rPr lang="en-US" sz="1600" b="1" u="sng" dirty="0">
                <a:effectLst/>
                <a:latin typeface="Verdana" panose="020B0604030504040204" pitchFamily="34" charset="0"/>
                <a:ea typeface="Verdana" panose="020B0604030504040204" pitchFamily="34" charset="0"/>
                <a:cs typeface="Times New Roman" panose="02020603050405020304" pitchFamily="18" charset="0"/>
              </a:rPr>
              <a:t>Remember that this is an illusion.</a:t>
            </a:r>
            <a:r>
              <a:rPr lang="en-US" sz="1600" b="1" dirty="0">
                <a:effectLst/>
                <a:latin typeface="Verdana" panose="020B0604030504040204" pitchFamily="34" charset="0"/>
                <a:ea typeface="Verdana" panose="020B0604030504040204" pitchFamily="34" charset="0"/>
                <a:cs typeface="Times New Roman" panose="02020603050405020304" pitchFamily="18" charset="0"/>
              </a:rPr>
              <a:t> When viewed from the side, all these objects are of the same size. It is the direction of viewing a scene and our individual station point which provides the depth perception gotten through linear one point perspective.</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578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3E7C-BE47-A5EF-15D0-B581C88794C5}"/>
              </a:ext>
            </a:extLst>
          </p:cNvPr>
          <p:cNvSpPr>
            <a:spLocks noGrp="1"/>
          </p:cNvSpPr>
          <p:nvPr>
            <p:ph type="title"/>
          </p:nvPr>
        </p:nvSpPr>
        <p:spPr>
          <a:xfrm>
            <a:off x="861695" y="292613"/>
            <a:ext cx="8596668" cy="1320800"/>
          </a:xfrm>
        </p:spPr>
        <p:txBody>
          <a:bodyPr>
            <a:normAutofit fontScale="90000"/>
          </a:bodyPr>
          <a:lstStyle/>
          <a:p>
            <a:r>
              <a:rPr lang="en-US" sz="2800" dirty="0">
                <a:solidFill>
                  <a:schemeClr val="tx1"/>
                </a:solidFill>
                <a:latin typeface="Verdana" panose="020B0604030504040204" pitchFamily="34" charset="0"/>
                <a:ea typeface="Verdana" panose="020B0604030504040204" pitchFamily="34" charset="0"/>
              </a:rPr>
              <a:t>Here we see a photographic reference image and gesture sketch taken and drawn by me depicting a </a:t>
            </a:r>
            <a:r>
              <a:rPr lang="en-US" sz="2800" b="1" dirty="0">
                <a:solidFill>
                  <a:schemeClr val="tx1"/>
                </a:solidFill>
                <a:latin typeface="Verdana" panose="020B0604030504040204" pitchFamily="34" charset="0"/>
                <a:ea typeface="Verdana" panose="020B0604030504040204" pitchFamily="34" charset="0"/>
              </a:rPr>
              <a:t>horizon line</a:t>
            </a:r>
            <a:r>
              <a:rPr lang="en-US" sz="2800" dirty="0">
                <a:solidFill>
                  <a:schemeClr val="tx1"/>
                </a:solidFill>
                <a:latin typeface="Verdana" panose="020B0604030504040204" pitchFamily="34" charset="0"/>
                <a:ea typeface="Verdana" panose="020B0604030504040204" pitchFamily="34" charset="0"/>
              </a:rPr>
              <a:t>, </a:t>
            </a:r>
            <a:r>
              <a:rPr lang="en-US" sz="2800" b="1" dirty="0">
                <a:solidFill>
                  <a:schemeClr val="tx1"/>
                </a:solidFill>
                <a:latin typeface="Verdana" panose="020B0604030504040204" pitchFamily="34" charset="0"/>
                <a:ea typeface="Verdana" panose="020B0604030504040204" pitchFamily="34" charset="0"/>
              </a:rPr>
              <a:t>vanishing point </a:t>
            </a:r>
            <a:r>
              <a:rPr lang="en-US" sz="2800" dirty="0">
                <a:solidFill>
                  <a:schemeClr val="tx1"/>
                </a:solidFill>
                <a:latin typeface="Verdana" panose="020B0604030504040204" pitchFamily="34" charset="0"/>
                <a:ea typeface="Verdana" panose="020B0604030504040204" pitchFamily="34" charset="0"/>
              </a:rPr>
              <a:t>and </a:t>
            </a:r>
            <a:r>
              <a:rPr lang="en-US" sz="2800" b="1" dirty="0">
                <a:solidFill>
                  <a:schemeClr val="tx1"/>
                </a:solidFill>
                <a:latin typeface="Verdana" panose="020B0604030504040204" pitchFamily="34" charset="0"/>
                <a:ea typeface="Verdana" panose="020B0604030504040204" pitchFamily="34" charset="0"/>
              </a:rPr>
              <a:t>converging lines</a:t>
            </a:r>
            <a:r>
              <a:rPr lang="en-US" sz="2800" dirty="0">
                <a:solidFill>
                  <a:schemeClr val="tx1"/>
                </a:solidFill>
                <a:latin typeface="Verdana" panose="020B0604030504040204" pitchFamily="34" charset="0"/>
                <a:ea typeface="Verdana" panose="020B0604030504040204" pitchFamily="34" charset="0"/>
              </a:rPr>
              <a:t>.</a:t>
            </a:r>
          </a:p>
        </p:txBody>
      </p:sp>
      <p:sp>
        <p:nvSpPr>
          <p:cNvPr id="3" name="Text Placeholder 2">
            <a:extLst>
              <a:ext uri="{FF2B5EF4-FFF2-40B4-BE49-F238E27FC236}">
                <a16:creationId xmlns:a16="http://schemas.microsoft.com/office/drawing/2014/main" id="{133A3466-A499-C9F3-1FCC-8665EA8A01B5}"/>
              </a:ext>
            </a:extLst>
          </p:cNvPr>
          <p:cNvSpPr>
            <a:spLocks noGrp="1"/>
          </p:cNvSpPr>
          <p:nvPr>
            <p:ph type="body" idx="1"/>
          </p:nvPr>
        </p:nvSpPr>
        <p:spPr>
          <a:xfrm>
            <a:off x="944880" y="2387482"/>
            <a:ext cx="4443984" cy="598279"/>
          </a:xfrm>
        </p:spPr>
        <p:txBody>
          <a:bodyPr>
            <a:normAutofit fontScale="85000" lnSpcReduction="20000"/>
          </a:bodyPr>
          <a:lstStyle/>
          <a:p>
            <a:r>
              <a:rPr lang="en-US" dirty="0">
                <a:latin typeface="Verdana" panose="020B0604030504040204" pitchFamily="34" charset="0"/>
                <a:ea typeface="Verdana" panose="020B0604030504040204" pitchFamily="34" charset="0"/>
              </a:rPr>
              <a:t>One point perspective reference photograph.</a:t>
            </a:r>
          </a:p>
        </p:txBody>
      </p:sp>
      <p:pic>
        <p:nvPicPr>
          <p:cNvPr id="7" name="Content Placeholder 5">
            <a:extLst>
              <a:ext uri="{FF2B5EF4-FFF2-40B4-BE49-F238E27FC236}">
                <a16:creationId xmlns:a16="http://schemas.microsoft.com/office/drawing/2014/main" id="{AAC22786-60A5-1DA7-E3D3-46CB4E4C07C5}"/>
              </a:ext>
            </a:extLst>
          </p:cNvPr>
          <p:cNvPicPr>
            <a:picLocks noGrp="1" noChangeAspect="1"/>
          </p:cNvPicPr>
          <p:nvPr>
            <p:ph sz="half" idx="2"/>
          </p:nvPr>
        </p:nvPicPr>
        <p:blipFill>
          <a:blip r:embed="rId2" cstate="print"/>
          <a:stretch>
            <a:fillRect/>
          </a:stretch>
        </p:blipFill>
        <p:spPr bwMode="auto">
          <a:xfrm>
            <a:off x="1139825" y="3213100"/>
            <a:ext cx="3257550" cy="2438400"/>
          </a:xfrm>
          <a:prstGeom prst="rect">
            <a:avLst/>
          </a:prstGeom>
          <a:noFill/>
          <a:ln w="9525">
            <a:noFill/>
            <a:miter lim="800000"/>
            <a:headEnd/>
            <a:tailEnd/>
          </a:ln>
        </p:spPr>
      </p:pic>
      <p:sp>
        <p:nvSpPr>
          <p:cNvPr id="5" name="Text Placeholder 4">
            <a:extLst>
              <a:ext uri="{FF2B5EF4-FFF2-40B4-BE49-F238E27FC236}">
                <a16:creationId xmlns:a16="http://schemas.microsoft.com/office/drawing/2014/main" id="{EE09D865-ACF9-D684-2516-E75DC5628E4B}"/>
              </a:ext>
            </a:extLst>
          </p:cNvPr>
          <p:cNvSpPr>
            <a:spLocks noGrp="1"/>
          </p:cNvSpPr>
          <p:nvPr>
            <p:ph type="body" sz="quarter" idx="3"/>
          </p:nvPr>
        </p:nvSpPr>
        <p:spPr>
          <a:xfrm>
            <a:off x="5576094" y="2387482"/>
            <a:ext cx="5183188" cy="458355"/>
          </a:xfrm>
        </p:spPr>
        <p:txBody>
          <a:bodyPr>
            <a:normAutofit fontScale="85000" lnSpcReduction="20000"/>
          </a:bodyPr>
          <a:lstStyle/>
          <a:p>
            <a:r>
              <a:rPr lang="en-US" dirty="0">
                <a:latin typeface="Verdana" panose="020B0604030504040204" pitchFamily="34" charset="0"/>
                <a:ea typeface="Verdana" panose="020B0604030504040204" pitchFamily="34" charset="0"/>
              </a:rPr>
              <a:t>One point perspective gesture sketch</a:t>
            </a:r>
            <a:r>
              <a:rPr lang="en-US" dirty="0"/>
              <a:t>.</a:t>
            </a:r>
          </a:p>
        </p:txBody>
      </p:sp>
      <p:pic>
        <p:nvPicPr>
          <p:cNvPr id="9" name="Content Placeholder 8" descr="A picture containing outdoor, linedrawing, slope&#10;&#10;Description automatically generated">
            <a:extLst>
              <a:ext uri="{FF2B5EF4-FFF2-40B4-BE49-F238E27FC236}">
                <a16:creationId xmlns:a16="http://schemas.microsoft.com/office/drawing/2014/main" id="{F80718DF-3529-7F3A-3D83-556F2EA7A29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576094" y="3213100"/>
            <a:ext cx="3209925" cy="2352675"/>
          </a:xfrm>
        </p:spPr>
      </p:pic>
    </p:spTree>
    <p:extLst>
      <p:ext uri="{BB962C8B-B14F-4D97-AF65-F5344CB8AC3E}">
        <p14:creationId xmlns:p14="http://schemas.microsoft.com/office/powerpoint/2010/main" val="244763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888E6B-7857-3F9B-23B5-DB7F8811CE61}"/>
              </a:ext>
            </a:extLst>
          </p:cNvPr>
          <p:cNvSpPr>
            <a:spLocks noGrp="1"/>
          </p:cNvSpPr>
          <p:nvPr>
            <p:ph type="title"/>
          </p:nvPr>
        </p:nvSpPr>
        <p:spPr>
          <a:xfrm>
            <a:off x="228600" y="855659"/>
            <a:ext cx="8717280" cy="1520235"/>
          </a:xfrm>
        </p:spPr>
        <p:txBody>
          <a:bodyPr>
            <a:normAutofit/>
          </a:bodyPr>
          <a:lstStyle/>
          <a:p>
            <a:r>
              <a:rPr lang="en-US" sz="2000" dirty="0">
                <a:solidFill>
                  <a:schemeClr val="tx1"/>
                </a:solidFill>
                <a:latin typeface="Verdana" panose="020B0604030504040204" pitchFamily="34" charset="0"/>
                <a:ea typeface="Verdana" panose="020B0604030504040204" pitchFamily="34" charset="0"/>
              </a:rPr>
              <a:t>A drawing begins with a loose gesture sketch which can advance toward a state of finish, seen in this student drawing of a roadway.</a:t>
            </a:r>
          </a:p>
        </p:txBody>
      </p:sp>
      <p:pic>
        <p:nvPicPr>
          <p:cNvPr id="8" name="Content Placeholder 7" descr="A picture containing outdoor&#10;&#10;Description automatically generated">
            <a:extLst>
              <a:ext uri="{FF2B5EF4-FFF2-40B4-BE49-F238E27FC236}">
                <a16:creationId xmlns:a16="http://schemas.microsoft.com/office/drawing/2014/main" id="{EE2941F8-D45C-D034-4A2E-677C345B48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124" y="2040614"/>
            <a:ext cx="6532231" cy="4254881"/>
          </a:xfrm>
        </p:spPr>
      </p:pic>
    </p:spTree>
    <p:extLst>
      <p:ext uri="{BB962C8B-B14F-4D97-AF65-F5344CB8AC3E}">
        <p14:creationId xmlns:p14="http://schemas.microsoft.com/office/powerpoint/2010/main" val="137026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DFD0-DA57-0BAB-67FE-19F1E91EA39A}"/>
              </a:ext>
            </a:extLst>
          </p:cNvPr>
          <p:cNvSpPr>
            <a:spLocks noGrp="1"/>
          </p:cNvSpPr>
          <p:nvPr>
            <p:ph type="title"/>
          </p:nvPr>
        </p:nvSpPr>
        <p:spPr>
          <a:xfrm>
            <a:off x="0" y="720635"/>
            <a:ext cx="9601200" cy="1485900"/>
          </a:xfrm>
        </p:spPr>
        <p:txBody>
          <a:bodyPr>
            <a:noAutofit/>
          </a:bodyPr>
          <a:lstStyle/>
          <a:p>
            <a:r>
              <a:rPr lang="en-US" sz="2400" dirty="0">
                <a:solidFill>
                  <a:schemeClr val="tx1"/>
                </a:solidFill>
                <a:latin typeface="Verdana" panose="020B0604030504040204" pitchFamily="34" charset="0"/>
                <a:ea typeface="Verdana" panose="020B0604030504040204" pitchFamily="34" charset="0"/>
              </a:rPr>
              <a:t>In this photograph we can clearly see one point perspective combining in a more complex image including hard edge objects (posts)and an S curve road receding in the distance. Here we see multiple one-point perspectives. </a:t>
            </a:r>
          </a:p>
        </p:txBody>
      </p:sp>
      <p:pic>
        <p:nvPicPr>
          <p:cNvPr id="5" name="Content Placeholder 4" descr="A picture containing text, grass, sky, outdoor&#10;&#10;Description automatically generated">
            <a:extLst>
              <a:ext uri="{FF2B5EF4-FFF2-40B4-BE49-F238E27FC236}">
                <a16:creationId xmlns:a16="http://schemas.microsoft.com/office/drawing/2014/main" id="{FA06353E-D889-78FB-3869-7ABEDB986E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5568" y="2620856"/>
            <a:ext cx="5954871" cy="3965523"/>
          </a:xfrm>
        </p:spPr>
      </p:pic>
    </p:spTree>
    <p:extLst>
      <p:ext uri="{BB962C8B-B14F-4D97-AF65-F5344CB8AC3E}">
        <p14:creationId xmlns:p14="http://schemas.microsoft.com/office/powerpoint/2010/main" val="203121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7E6F-75F9-3DDA-7EEC-08E50571A3B8}"/>
              </a:ext>
            </a:extLst>
          </p:cNvPr>
          <p:cNvSpPr>
            <a:spLocks noGrp="1"/>
          </p:cNvSpPr>
          <p:nvPr>
            <p:ph type="title"/>
          </p:nvPr>
        </p:nvSpPr>
        <p:spPr/>
        <p:txBody>
          <a:bodyPr>
            <a:normAutofit fontScale="90000"/>
          </a:bodyPr>
          <a:lstStyle/>
          <a:p>
            <a:br>
              <a:rPr lang="en-US" dirty="0"/>
            </a:br>
            <a:r>
              <a:rPr lang="en-US" sz="2700" dirty="0">
                <a:solidFill>
                  <a:schemeClr val="tx1"/>
                </a:solidFill>
                <a:latin typeface="Verdana" panose="020B0604030504040204" pitchFamily="34" charset="0"/>
                <a:ea typeface="Verdana" panose="020B0604030504040204" pitchFamily="34" charset="0"/>
              </a:rPr>
              <a:t>Yet another way we naturally see is via value/tonality as seen in this photograph of a mountain vista. We refer to this as </a:t>
            </a:r>
            <a:r>
              <a:rPr lang="en-US" sz="2700" b="1" i="1" dirty="0">
                <a:solidFill>
                  <a:schemeClr val="tx1"/>
                </a:solidFill>
                <a:latin typeface="Verdana" panose="020B0604030504040204" pitchFamily="34" charset="0"/>
                <a:ea typeface="Verdana" panose="020B0604030504040204" pitchFamily="34" charset="0"/>
              </a:rPr>
              <a:t>atmospheric perspective</a:t>
            </a:r>
            <a:r>
              <a:rPr lang="en-US" sz="2700" dirty="0">
                <a:solidFill>
                  <a:schemeClr val="tx1"/>
                </a:solidFill>
                <a:latin typeface="Verdana" panose="020B0604030504040204" pitchFamily="34" charset="0"/>
                <a:ea typeface="Verdana" panose="020B0604030504040204" pitchFamily="34" charset="0"/>
              </a:rPr>
              <a:t>:</a:t>
            </a:r>
          </a:p>
        </p:txBody>
      </p:sp>
      <p:pic>
        <p:nvPicPr>
          <p:cNvPr id="5" name="Content Placeholder 4" descr="A picture containing sunset, nature, mountain&#10;&#10;Description automatically generated">
            <a:extLst>
              <a:ext uri="{FF2B5EF4-FFF2-40B4-BE49-F238E27FC236}">
                <a16:creationId xmlns:a16="http://schemas.microsoft.com/office/drawing/2014/main" id="{ED1B3495-3474-4795-895C-7182C1EDC0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971" y="2922473"/>
            <a:ext cx="5188109" cy="3452451"/>
          </a:xfrm>
        </p:spPr>
      </p:pic>
    </p:spTree>
    <p:extLst>
      <p:ext uri="{BB962C8B-B14F-4D97-AF65-F5344CB8AC3E}">
        <p14:creationId xmlns:p14="http://schemas.microsoft.com/office/powerpoint/2010/main" val="319260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5056-1E27-62FE-1B0A-A7688B0A83E0}"/>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The Near and the Far</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67587" name="Content Placeholder 2">
            <a:extLst>
              <a:ext uri="{FF2B5EF4-FFF2-40B4-BE49-F238E27FC236}">
                <a16:creationId xmlns:a16="http://schemas.microsoft.com/office/drawing/2014/main" id="{AD5A02F5-FEF8-EC14-90B0-8C667210A6E0}"/>
              </a:ext>
            </a:extLst>
          </p:cNvPr>
          <p:cNvSpPr>
            <a:spLocks noGrp="1"/>
          </p:cNvSpPr>
          <p:nvPr>
            <p:ph idx="1"/>
          </p:nvPr>
        </p:nvSpPr>
        <p:spPr/>
        <p:txBody>
          <a:bodyPr/>
          <a:lstStyle/>
          <a:p>
            <a:r>
              <a:rPr lang="en-US" altLang="en-US" sz="2400" dirty="0">
                <a:latin typeface="Verdana" panose="020B0604030504040204" pitchFamily="34" charset="0"/>
              </a:rPr>
              <a:t>Japanese prints that flooded European markets after 1853 combined close-up views of nearby objects with views of distant landscapes.</a:t>
            </a:r>
          </a:p>
          <a:p>
            <a:r>
              <a:rPr lang="en-US" altLang="en-US" sz="2400" dirty="0">
                <a:latin typeface="Verdana" panose="020B0604030504040204" pitchFamily="34" charset="0"/>
              </a:rPr>
              <a:t>Utagawa Hiroshige's </a:t>
            </a:r>
            <a:r>
              <a:rPr lang="en-US" altLang="en-US" sz="2400" i="1" dirty="0">
                <a:latin typeface="Verdana" panose="020B0604030504040204" pitchFamily="34" charset="0"/>
              </a:rPr>
              <a:t>Moon Pine, Ueno</a:t>
            </a:r>
            <a:r>
              <a:rPr lang="en-US" altLang="en-US" sz="2400" dirty="0">
                <a:latin typeface="Verdana" panose="020B0604030504040204" pitchFamily="34" charset="0"/>
              </a:rPr>
              <a:t> contains a large gap between the pine in the foreground and the city behind.</a:t>
            </a:r>
          </a:p>
          <a:p>
            <a:r>
              <a:rPr lang="en-US" altLang="en-US" sz="2400" dirty="0">
                <a:latin typeface="Verdana" panose="020B0604030504040204" pitchFamily="34" charset="0"/>
              </a:rPr>
              <a:t>This particular tree was named for its looping round branch.</a:t>
            </a:r>
          </a:p>
        </p:txBody>
      </p:sp>
    </p:spTree>
  </p:cSld>
  <p:clrMapOvr>
    <a:masterClrMapping/>
  </p:clrMapOvr>
  <p:transition spd="slow" advTm="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3C70C7B1-B6AC-8B12-5AAB-708F84B8A9A6}"/>
              </a:ext>
            </a:extLst>
          </p:cNvPr>
          <p:cNvSpPr>
            <a:spLocks noGrp="1"/>
          </p:cNvSpPr>
          <p:nvPr>
            <p:ph type="title"/>
          </p:nvPr>
        </p:nvSpPr>
        <p:spPr>
          <a:xfrm>
            <a:off x="144780" y="5760720"/>
            <a:ext cx="10416540" cy="685800"/>
          </a:xfrm>
          <a:noFill/>
          <a:extLst>
            <a:ext uri="{909E8E84-426E-40DD-AFC4-6F175D3DCCD1}">
              <a14:hiddenFill xmlns:a14="http://schemas.microsoft.com/office/drawing/2010/main">
                <a:solidFill>
                  <a:srgbClr val="008B5D"/>
                </a:solidFill>
              </a14:hiddenFill>
            </a:ext>
            <a:ext uri="{91240B29-F687-4F45-9708-019B960494DF}">
              <a14:hiddenLine xmlns:a14="http://schemas.microsoft.com/office/drawing/2010/main" w="9525">
                <a:solidFill>
                  <a:srgbClr val="008B5D"/>
                </a:solidFill>
                <a:miter lim="800000"/>
                <a:headEnd/>
                <a:tailEnd/>
              </a14:hiddenLine>
            </a:ext>
          </a:extLst>
        </p:spPr>
        <p:txBody>
          <a:bodyPr>
            <a:noAutofit/>
          </a:bodyPr>
          <a:lstStyle/>
          <a:p>
            <a:r>
              <a:rPr lang="en-US" altLang="en-US" sz="1600" dirty="0">
                <a:latin typeface="Verdana" panose="020B0604030504040204" pitchFamily="34" charset="0"/>
              </a:rPr>
              <a:t>Utagawa Hiroshige (Ando), </a:t>
            </a:r>
            <a:r>
              <a:rPr lang="en-US" altLang="en-US" sz="1600" i="1" dirty="0">
                <a:latin typeface="Verdana" panose="020B0604030504040204" pitchFamily="34" charset="0"/>
              </a:rPr>
              <a:t>Moon Pine</a:t>
            </a:r>
            <a:r>
              <a:rPr lang="en-US" altLang="en-US" sz="1600" dirty="0">
                <a:latin typeface="Verdana" panose="020B0604030504040204" pitchFamily="34" charset="0"/>
              </a:rPr>
              <a:t>, </a:t>
            </a:r>
            <a:r>
              <a:rPr lang="en-US" altLang="en-US" sz="1600" i="1" dirty="0">
                <a:latin typeface="Verdana" panose="020B0604030504040204" pitchFamily="34" charset="0"/>
              </a:rPr>
              <a:t>Ueno</a:t>
            </a:r>
            <a:r>
              <a:rPr lang="en-US" altLang="en-US" sz="1600" dirty="0">
                <a:latin typeface="Verdana" panose="020B0604030504040204" pitchFamily="34" charset="0"/>
              </a:rPr>
              <a:t>, No. 89 from </a:t>
            </a:r>
            <a:r>
              <a:rPr lang="en-US" altLang="en-US" sz="1600" i="1" dirty="0">
                <a:latin typeface="Verdana" panose="020B0604030504040204" pitchFamily="34" charset="0"/>
              </a:rPr>
              <a:t>One Hundred Famous Views of Edo</a:t>
            </a:r>
            <a:r>
              <a:rPr lang="en-US" altLang="en-US" sz="1600" dirty="0">
                <a:latin typeface="Verdana" panose="020B0604030504040204" pitchFamily="34" charset="0"/>
              </a:rPr>
              <a:t>. </a:t>
            </a:r>
            <a:br>
              <a:rPr lang="en-US" altLang="en-US" sz="1600" dirty="0">
                <a:latin typeface="Verdana" panose="020B0604030504040204" pitchFamily="34" charset="0"/>
              </a:rPr>
            </a:br>
            <a:r>
              <a:rPr lang="en-US" altLang="en-US" sz="1600" dirty="0">
                <a:latin typeface="Verdana" panose="020B0604030504040204" pitchFamily="34" charset="0"/>
              </a:rPr>
              <a:t>1856. Woodblock print, 14-3/16 × 9-1/4". </a:t>
            </a:r>
            <a:r>
              <a:rPr lang="en-US" altLang="en-US" sz="1600" dirty="0">
                <a:solidFill>
                  <a:srgbClr val="FFFFFF"/>
                </a:solidFill>
                <a:latin typeface="Verdana" panose="020B0604030504040204" pitchFamily="34" charset="0"/>
              </a:rPr>
              <a:t>The Brooklyn Museum. </a:t>
            </a:r>
            <a:br>
              <a:rPr lang="en-US" altLang="en-US" sz="1600" dirty="0">
                <a:solidFill>
                  <a:srgbClr val="FFFFFF"/>
                </a:solidFill>
                <a:latin typeface="Verdana" panose="020B0604030504040204" pitchFamily="34" charset="0"/>
              </a:rPr>
            </a:br>
            <a:r>
              <a:rPr lang="en-US" altLang="en-US" sz="1600" dirty="0">
                <a:latin typeface="Verdana" panose="020B0604030504040204" pitchFamily="34" charset="0"/>
              </a:rPr>
              <a:t>Gift of Anna Ferris, 30.1478.89</a:t>
            </a:r>
            <a:r>
              <a:rPr lang="en-US" altLang="en-US" sz="1600" dirty="0">
                <a:latin typeface="Verdana" panose="020B0604030504040204" pitchFamily="34" charset="0"/>
                <a:cs typeface="Calibri" panose="020F0502020204030204" pitchFamily="34" charset="0"/>
              </a:rPr>
              <a:t>. </a:t>
            </a:r>
            <a:r>
              <a:rPr lang="en-US" altLang="en-US" sz="1600" dirty="0">
                <a:latin typeface="Verdana" panose="020B0604030504040204" pitchFamily="34" charset="0"/>
              </a:rPr>
              <a:t>[Fig. 4-23]</a:t>
            </a:r>
          </a:p>
        </p:txBody>
      </p:sp>
      <p:pic>
        <p:nvPicPr>
          <p:cNvPr id="68611" name="Picture 2" descr="04-23_AAKRSUF0.jpg">
            <a:extLst>
              <a:ext uri="{FF2B5EF4-FFF2-40B4-BE49-F238E27FC236}">
                <a16:creationId xmlns:a16="http://schemas.microsoft.com/office/drawing/2014/main" id="{AC576C9C-82C9-1A4D-F930-5DA2DC43F8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241" y="213360"/>
            <a:ext cx="7178039" cy="538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389D-FB54-6272-760D-DEFA52D99FD7}"/>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The Creative Process</a:t>
            </a:r>
          </a:p>
        </p:txBody>
      </p:sp>
      <p:sp>
        <p:nvSpPr>
          <p:cNvPr id="48131" name="Content Placeholder 2">
            <a:extLst>
              <a:ext uri="{FF2B5EF4-FFF2-40B4-BE49-F238E27FC236}">
                <a16:creationId xmlns:a16="http://schemas.microsoft.com/office/drawing/2014/main" id="{030D6351-8168-B469-B664-0DA29AEA078A}"/>
              </a:ext>
            </a:extLst>
          </p:cNvPr>
          <p:cNvSpPr>
            <a:spLocks noGrp="1"/>
          </p:cNvSpPr>
          <p:nvPr>
            <p:ph idx="1"/>
          </p:nvPr>
        </p:nvSpPr>
        <p:spPr>
          <a:xfrm>
            <a:off x="677334" y="2160589"/>
            <a:ext cx="8596668" cy="4224971"/>
          </a:xfrm>
        </p:spPr>
        <p:txBody>
          <a:bodyPr>
            <a:normAutofit lnSpcReduction="10000"/>
          </a:bodyPr>
          <a:lstStyle/>
          <a:p>
            <a:r>
              <a:rPr lang="en-US" altLang="en-US" sz="2000" dirty="0">
                <a:latin typeface="Verdana" panose="020B0604030504040204" pitchFamily="34" charset="0"/>
              </a:rPr>
              <a:t>Artists engage in critical thinking:</a:t>
            </a:r>
          </a:p>
          <a:p>
            <a:endParaRPr lang="en-US" altLang="en-US" sz="2000" dirty="0">
              <a:latin typeface="Verdana" panose="020B0604030504040204" pitchFamily="34" charset="0"/>
            </a:endParaRPr>
          </a:p>
          <a:p>
            <a:pPr lvl="1"/>
            <a:r>
              <a:rPr lang="en-US" altLang="en-US" sz="1800" dirty="0">
                <a:latin typeface="Verdana" panose="020B0604030504040204" pitchFamily="34" charset="0"/>
              </a:rPr>
              <a:t>They respond to the unexpected, chance occurrences and are open to new ways of thinking.</a:t>
            </a:r>
          </a:p>
          <a:p>
            <a:pPr lvl="1"/>
            <a:r>
              <a:rPr lang="en-US" altLang="en-US" sz="1800" dirty="0">
                <a:latin typeface="Verdana" panose="020B0604030504040204" pitchFamily="34" charset="0"/>
              </a:rPr>
              <a:t>The artist manages the process from seeing to imagining to making, becoming self-critical and exploring the possibilities of their work.</a:t>
            </a:r>
          </a:p>
          <a:p>
            <a:pPr lvl="1"/>
            <a:r>
              <a:rPr lang="en-US" altLang="en-US" sz="1800" dirty="0">
                <a:latin typeface="Verdana" panose="020B0604030504040204" pitchFamily="34" charset="0"/>
              </a:rPr>
              <a:t>Other world cultures are usually collective, rather than individually oriented, such as residents of Saipan, I have had the pleasure of teaching. They are Pacific Islanders with two  distinct cultures and language known as </a:t>
            </a:r>
            <a:r>
              <a:rPr lang="en-US" sz="1800" b="1" i="0" dirty="0">
                <a:solidFill>
                  <a:srgbClr val="202124"/>
                </a:solidFill>
                <a:effectLst/>
                <a:latin typeface="Verdana" panose="020B0604030504040204" pitchFamily="34" charset="0"/>
                <a:ea typeface="Verdana" panose="020B0604030504040204" pitchFamily="34" charset="0"/>
              </a:rPr>
              <a:t>Chamorro</a:t>
            </a:r>
            <a:r>
              <a:rPr lang="en-US" sz="1800" b="0" i="0" dirty="0">
                <a:solidFill>
                  <a:srgbClr val="202124"/>
                </a:solidFill>
                <a:effectLst/>
                <a:latin typeface="Verdana" panose="020B0604030504040204" pitchFamily="34" charset="0"/>
                <a:ea typeface="Verdana" panose="020B0604030504040204" pitchFamily="34" charset="0"/>
              </a:rPr>
              <a:t> and </a:t>
            </a:r>
            <a:r>
              <a:rPr lang="en-US" sz="1800" b="1" i="0" dirty="0">
                <a:solidFill>
                  <a:srgbClr val="202124"/>
                </a:solidFill>
                <a:effectLst/>
                <a:latin typeface="Verdana" panose="020B0604030504040204" pitchFamily="34" charset="0"/>
                <a:ea typeface="Verdana" panose="020B0604030504040204" pitchFamily="34" charset="0"/>
              </a:rPr>
              <a:t>Carolingian. </a:t>
            </a:r>
            <a:r>
              <a:rPr lang="en-US" sz="1800" i="0" dirty="0">
                <a:solidFill>
                  <a:srgbClr val="202124"/>
                </a:solidFill>
                <a:effectLst/>
                <a:latin typeface="Verdana" panose="020B0604030504040204" pitchFamily="34" charset="0"/>
                <a:ea typeface="Verdana" panose="020B0604030504040204" pitchFamily="34" charset="0"/>
              </a:rPr>
              <a:t>The Northern Marianas </a:t>
            </a:r>
            <a:r>
              <a:rPr lang="en-US" altLang="en-US" sz="1800" dirty="0">
                <a:latin typeface="Verdana" panose="020B0604030504040204" pitchFamily="34" charset="0"/>
                <a:ea typeface="Verdana" panose="020B0604030504040204" pitchFamily="34" charset="0"/>
              </a:rPr>
              <a:t>islands are situated in the Pacific Ocean, named by Spanish explorer Ferdinand Magellan.</a:t>
            </a:r>
          </a:p>
        </p:txBody>
      </p:sp>
    </p:spTree>
  </p:cSld>
  <p:clrMapOvr>
    <a:masterClrMapping/>
  </p:clrMapOvr>
  <p:transition spd="slow"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F209C8EA-75C9-FAE5-ACA4-D7A5107D5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796" y="179554"/>
            <a:ext cx="5840963" cy="6498891"/>
          </a:xfrm>
          <a:prstGeom prst="rect">
            <a:avLst/>
          </a:prstGeom>
        </p:spPr>
      </p:pic>
    </p:spTree>
    <p:extLst>
      <p:ext uri="{BB962C8B-B14F-4D97-AF65-F5344CB8AC3E}">
        <p14:creationId xmlns:p14="http://schemas.microsoft.com/office/powerpoint/2010/main" val="27284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ty on a hill by the ocean&#10;&#10;Description automatically generated with low confidence">
            <a:extLst>
              <a:ext uri="{FF2B5EF4-FFF2-40B4-BE49-F238E27FC236}">
                <a16:creationId xmlns:a16="http://schemas.microsoft.com/office/drawing/2014/main" id="{CF0871FD-3226-282D-53A7-CBE295F11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571" y="381381"/>
            <a:ext cx="9142857" cy="6095238"/>
          </a:xfrm>
          <a:prstGeom prst="rect">
            <a:avLst/>
          </a:prstGeom>
        </p:spPr>
      </p:pic>
    </p:spTree>
    <p:extLst>
      <p:ext uri="{BB962C8B-B14F-4D97-AF65-F5344CB8AC3E}">
        <p14:creationId xmlns:p14="http://schemas.microsoft.com/office/powerpoint/2010/main" val="196321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6A9F-679C-ED1F-0966-3EF16AD58E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5ACD0F9-8EBA-C3D6-71EC-1EA55E9278A3}"/>
              </a:ext>
            </a:extLst>
          </p:cNvPr>
          <p:cNvSpPr>
            <a:spLocks noGrp="1"/>
          </p:cNvSpPr>
          <p:nvPr>
            <p:ph idx="1"/>
          </p:nvPr>
        </p:nvSpPr>
        <p:spPr>
          <a:xfrm>
            <a:off x="329914" y="3835998"/>
            <a:ext cx="10148944" cy="1777085"/>
          </a:xfrm>
        </p:spPr>
        <p:txBody>
          <a:bodyPr>
            <a:normAutofit/>
          </a:bodyPr>
          <a:lstStyle/>
          <a:p>
            <a:pPr marL="0" indent="0">
              <a:buNone/>
            </a:pPr>
            <a:r>
              <a:rPr lang="en-US" b="0" i="0" dirty="0">
                <a:solidFill>
                  <a:srgbClr val="260859"/>
                </a:solidFill>
                <a:effectLst/>
                <a:latin typeface="Verdana" panose="020B0604030504040204" pitchFamily="34" charset="0"/>
                <a:ea typeface="Verdana" panose="020B0604030504040204" pitchFamily="34" charset="0"/>
              </a:rPr>
              <a:t>Art is transformative. It advances local and global conversations, highlights new perspectives, and brings forth a vision for the future. It creatively expresses the human experience and propels us forward!</a:t>
            </a:r>
            <a:endParaRPr lang="en-US" dirty="0">
              <a:latin typeface="Verdana" panose="020B0604030504040204" pitchFamily="34" charset="0"/>
              <a:ea typeface="Verdana" panose="020B0604030504040204" pitchFamily="34" charset="0"/>
            </a:endParaRPr>
          </a:p>
          <a:p>
            <a:endParaRPr lang="en-US" dirty="0"/>
          </a:p>
        </p:txBody>
      </p:sp>
      <p:pic>
        <p:nvPicPr>
          <p:cNvPr id="4" name="Picture 3" descr="A picture containing map&#10;&#10;Description automatically generated">
            <a:extLst>
              <a:ext uri="{FF2B5EF4-FFF2-40B4-BE49-F238E27FC236}">
                <a16:creationId xmlns:a16="http://schemas.microsoft.com/office/drawing/2014/main" id="{C1443F39-1F36-A254-3843-88C38954D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925"/>
            <a:ext cx="9274002" cy="3370583"/>
          </a:xfrm>
          <a:prstGeom prst="rect">
            <a:avLst/>
          </a:prstGeom>
        </p:spPr>
      </p:pic>
    </p:spTree>
    <p:extLst>
      <p:ext uri="{BB962C8B-B14F-4D97-AF65-F5344CB8AC3E}">
        <p14:creationId xmlns:p14="http://schemas.microsoft.com/office/powerpoint/2010/main" val="2053369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 under an umbrella&#10;&#10;Description automatically generated with medium confidence">
            <a:extLst>
              <a:ext uri="{FF2B5EF4-FFF2-40B4-BE49-F238E27FC236}">
                <a16:creationId xmlns:a16="http://schemas.microsoft.com/office/drawing/2014/main" id="{C075447C-33E5-46EA-94E8-437AFA277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571" y="381381"/>
            <a:ext cx="9142857" cy="6095238"/>
          </a:xfrm>
          <a:prstGeom prst="rect">
            <a:avLst/>
          </a:prstGeom>
        </p:spPr>
      </p:pic>
    </p:spTree>
    <p:extLst>
      <p:ext uri="{BB962C8B-B14F-4D97-AF65-F5344CB8AC3E}">
        <p14:creationId xmlns:p14="http://schemas.microsoft.com/office/powerpoint/2010/main" val="293943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56AF-C4FC-99F8-72CC-B09BC902A03B}"/>
              </a:ext>
            </a:extLst>
          </p:cNvPr>
          <p:cNvSpPr>
            <a:spLocks noGrp="1"/>
          </p:cNvSpPr>
          <p:nvPr>
            <p:ph type="title"/>
          </p:nvPr>
        </p:nvSpPr>
        <p:spPr>
          <a:xfrm>
            <a:off x="285860" y="0"/>
            <a:ext cx="10515600" cy="1325563"/>
          </a:xfrm>
        </p:spPr>
        <p:txBody>
          <a:bodyPr>
            <a:noAutofit/>
          </a:bodyPr>
          <a:lstStyle/>
          <a:p>
            <a:br>
              <a:rPr lang="en-US" sz="2400" dirty="0">
                <a:solidFill>
                  <a:schemeClr val="tx1"/>
                </a:solidFill>
                <a:latin typeface="Verdana" panose="020B0604030504040204" pitchFamily="34" charset="0"/>
                <a:ea typeface="Verdana" panose="020B0604030504040204" pitchFamily="34" charset="0"/>
              </a:rPr>
            </a:br>
            <a:r>
              <a:rPr lang="en-US" sz="2400" dirty="0">
                <a:solidFill>
                  <a:schemeClr val="tx1"/>
                </a:solidFill>
                <a:latin typeface="Verdana" panose="020B0604030504040204" pitchFamily="34" charset="0"/>
                <a:ea typeface="Verdana" panose="020B0604030504040204" pitchFamily="34" charset="0"/>
              </a:rPr>
              <a:t>The Proa boat was is a unique sailboat which originated in Polynesia. Many different Polynesian people groups populated and traded amongst other islanders of Oceana, a</a:t>
            </a:r>
            <a:r>
              <a:rPr lang="en-US" sz="2400" b="1" i="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en-US" sz="2400" b="1" i="0"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region</a:t>
            </a:r>
            <a:r>
              <a:rPr lang="en-US" sz="2400" b="0" i="0"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 made up of thousands of islands throughout the Central and South Pacific Ocean. This boat is an example of </a:t>
            </a:r>
            <a:r>
              <a:rPr lang="en-US" sz="2400" b="1" i="1"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form</a:t>
            </a:r>
            <a:r>
              <a:rPr lang="en-US" sz="2400" b="0" i="0"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(outward appearance) and </a:t>
            </a:r>
            <a:r>
              <a:rPr lang="en-US" sz="2400" b="1" i="1"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function</a:t>
            </a:r>
            <a:r>
              <a:rPr lang="en-US" sz="2400" b="0" i="0"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 ( this boat allowed used the power of wind and currents). </a:t>
            </a:r>
            <a:endParaRPr lang="en-US" sz="2400" dirty="0">
              <a:latin typeface="Verdana" panose="020B0604030504040204" pitchFamily="34" charset="0"/>
              <a:ea typeface="Verdana" panose="020B0604030504040204" pitchFamily="34" charset="0"/>
              <a:cs typeface="Calibri Light" panose="020F0302020204030204" pitchFamily="34" charset="0"/>
            </a:endParaRPr>
          </a:p>
        </p:txBody>
      </p:sp>
      <p:pic>
        <p:nvPicPr>
          <p:cNvPr id="5" name="Content Placeholder 4" descr="A picture containing water, watercraft, transport, boat&#10;&#10;Description automatically generated">
            <a:extLst>
              <a:ext uri="{FF2B5EF4-FFF2-40B4-BE49-F238E27FC236}">
                <a16:creationId xmlns:a16="http://schemas.microsoft.com/office/drawing/2014/main" id="{BC2B777D-4A74-FB61-AD76-DED76F5CBB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3686" y="3110838"/>
            <a:ext cx="6858794" cy="3598413"/>
          </a:xfrm>
        </p:spPr>
      </p:pic>
    </p:spTree>
    <p:extLst>
      <p:ext uri="{BB962C8B-B14F-4D97-AF65-F5344CB8AC3E}">
        <p14:creationId xmlns:p14="http://schemas.microsoft.com/office/powerpoint/2010/main" val="223926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5171-9D07-10A1-DBD3-D1F0CE8ED171}"/>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Art and the Idea of Beauty</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49155" name="Content Placeholder 2">
            <a:extLst>
              <a:ext uri="{FF2B5EF4-FFF2-40B4-BE49-F238E27FC236}">
                <a16:creationId xmlns:a16="http://schemas.microsoft.com/office/drawing/2014/main" id="{F902275E-2519-963F-155C-0518F5DE13A9}"/>
              </a:ext>
            </a:extLst>
          </p:cNvPr>
          <p:cNvSpPr>
            <a:spLocks noGrp="1"/>
          </p:cNvSpPr>
          <p:nvPr>
            <p:ph idx="1"/>
          </p:nvPr>
        </p:nvSpPr>
        <p:spPr>
          <a:xfrm>
            <a:off x="677334" y="1615441"/>
            <a:ext cx="8596668" cy="4425922"/>
          </a:xfrm>
        </p:spPr>
        <p:txBody>
          <a:bodyPr>
            <a:normAutofit/>
          </a:bodyPr>
          <a:lstStyle/>
          <a:p>
            <a:r>
              <a:rPr lang="en-US" altLang="en-US" b="1" i="1" dirty="0">
                <a:latin typeface="Verdana" panose="020B0604030504040204" pitchFamily="34" charset="0"/>
                <a:ea typeface="Verdana" panose="020B0604030504040204" pitchFamily="34" charset="0"/>
              </a:rPr>
              <a:t>Aesthetics</a:t>
            </a:r>
            <a:r>
              <a:rPr lang="en-US" altLang="en-US" dirty="0">
                <a:latin typeface="Verdana" panose="020B0604030504040204" pitchFamily="34" charset="0"/>
                <a:ea typeface="Verdana" panose="020B0604030504040204" pitchFamily="34" charset="0"/>
              </a:rPr>
              <a:t> refer to our sense of what is beautiful and vary across cultures over time.</a:t>
            </a:r>
          </a:p>
          <a:p>
            <a:r>
              <a:rPr lang="en-US" altLang="en-US" dirty="0">
                <a:latin typeface="Verdana" panose="020B0604030504040204" pitchFamily="34" charset="0"/>
                <a:ea typeface="Verdana" panose="020B0604030504040204" pitchFamily="34" charset="0"/>
              </a:rPr>
              <a:t>What we in the west regard as beautiful other cultures have different philosophies and may in fact regard what we think as beautiful to be ugly</a:t>
            </a:r>
          </a:p>
          <a:p>
            <a:r>
              <a:rPr lang="en-US" altLang="en-US" dirty="0">
                <a:latin typeface="Verdana" panose="020B0604030504040204" pitchFamily="34" charset="0"/>
                <a:ea typeface="Verdana" panose="020B0604030504040204" pitchFamily="34" charset="0"/>
              </a:rPr>
              <a:t>Western culture values order, regularity, proportion, and design, which are hallmarks seen through Classical art and architecture. Eastern cultures value tradition, intuition, respect for elders. </a:t>
            </a:r>
          </a:p>
          <a:p>
            <a:r>
              <a:rPr lang="en-US" b="0" i="0" dirty="0">
                <a:solidFill>
                  <a:srgbClr val="202124"/>
                </a:solidFill>
                <a:effectLst/>
                <a:latin typeface="Verdana" panose="020B0604030504040204" pitchFamily="34" charset="0"/>
                <a:ea typeface="Verdana" panose="020B0604030504040204" pitchFamily="34" charset="0"/>
              </a:rPr>
              <a:t>Far east traditional painting is characterized by water-based techniques, less realism, “elegant” and stylized subjects, graphical approach to depiction, the importance of white space (or negative space) and a preference for landscape (instead of the human figure) as a subject.</a:t>
            </a:r>
            <a:endParaRPr lang="en-US" altLang="en-US" dirty="0">
              <a:latin typeface="Verdana" panose="020B0604030504040204" pitchFamily="34" charset="0"/>
              <a:ea typeface="Verdana" panose="020B0604030504040204" pitchFamily="34" charset="0"/>
            </a:endParaRPr>
          </a:p>
        </p:txBody>
      </p:sp>
    </p:spTree>
  </p:cSld>
  <p:clrMapOvr>
    <a:masterClrMapping/>
  </p:clrMapOvr>
  <p:transition spd="slow" advTm="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990E-782C-9DCB-0074-FCEE73FD5FD8}"/>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Roles of the Artist: Truth Telling</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62467" name="Content Placeholder 2">
            <a:extLst>
              <a:ext uri="{FF2B5EF4-FFF2-40B4-BE49-F238E27FC236}">
                <a16:creationId xmlns:a16="http://schemas.microsoft.com/office/drawing/2014/main" id="{D095509D-F67D-11F5-9C04-A0E7ED224259}"/>
              </a:ext>
            </a:extLst>
          </p:cNvPr>
          <p:cNvSpPr>
            <a:spLocks noGrp="1"/>
          </p:cNvSpPr>
          <p:nvPr>
            <p:ph idx="1"/>
          </p:nvPr>
        </p:nvSpPr>
        <p:spPr/>
        <p:txBody>
          <a:bodyPr>
            <a:normAutofit fontScale="92500" lnSpcReduction="10000"/>
          </a:bodyPr>
          <a:lstStyle/>
          <a:p>
            <a:pPr marL="0" indent="0">
              <a:buNone/>
            </a:pPr>
            <a:r>
              <a:rPr lang="en-US" altLang="en-US" sz="2800" dirty="0">
                <a:latin typeface="Verdana" panose="020B0604030504040204" pitchFamily="34" charset="0"/>
              </a:rPr>
              <a:t>Artists help us see the world in new or innovative ways.</a:t>
            </a:r>
            <a:endParaRPr lang="en-US" altLang="en-US" dirty="0">
              <a:latin typeface="Verdana" panose="020B0604030504040204" pitchFamily="34" charset="0"/>
            </a:endParaRPr>
          </a:p>
          <a:p>
            <a:pPr marL="738188" lvl="1" indent="-338138"/>
            <a:r>
              <a:rPr lang="en-US" altLang="en-US" sz="2600" dirty="0">
                <a:latin typeface="Verdana" panose="020B0604030504040204" pitchFamily="34" charset="0"/>
              </a:rPr>
              <a:t>Prior to his work, Ken Gonzalez-Day researched the history of lynching in California, finding Native Americans, Chinese immigrants, and Latinos were lynched more than other groups. </a:t>
            </a:r>
          </a:p>
          <a:p>
            <a:pPr marL="738188" lvl="1" indent="-338138"/>
            <a:r>
              <a:rPr lang="en-US" altLang="en-US" sz="2600" dirty="0">
                <a:latin typeface="Verdana" panose="020B0604030504040204" pitchFamily="34" charset="0"/>
              </a:rPr>
              <a:t>Art can show outrageous acts of violence against other humans. Thus, photography and camera arts such as film explore our human condition both the good and bad.</a:t>
            </a:r>
          </a:p>
        </p:txBody>
      </p:sp>
    </p:spTree>
  </p:cSld>
  <p:clrMapOvr>
    <a:masterClrMapping/>
  </p:clrMapOvr>
  <p:transition spd="slow" advTm="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3B52FA0E-577C-74C8-394F-1CAD9FFB4943}"/>
              </a:ext>
            </a:extLst>
          </p:cNvPr>
          <p:cNvSpPr>
            <a:spLocks noGrp="1"/>
          </p:cNvSpPr>
          <p:nvPr>
            <p:ph type="title"/>
          </p:nvPr>
        </p:nvSpPr>
        <p:spPr>
          <a:xfrm>
            <a:off x="777240" y="6019800"/>
            <a:ext cx="8458200" cy="685800"/>
          </a:xfrm>
          <a:noFill/>
          <a:extLst>
            <a:ext uri="{909E8E84-426E-40DD-AFC4-6F175D3DCCD1}">
              <a14:hiddenFill xmlns:a14="http://schemas.microsoft.com/office/drawing/2010/main">
                <a:solidFill>
                  <a:srgbClr val="008B5D"/>
                </a:solidFill>
              </a14:hiddenFill>
            </a:ext>
            <a:ext uri="{91240B29-F687-4F45-9708-019B960494DF}">
              <a14:hiddenLine xmlns:a14="http://schemas.microsoft.com/office/drawing/2010/main" w="9525">
                <a:solidFill>
                  <a:srgbClr val="008B5D"/>
                </a:solidFill>
                <a:miter lim="800000"/>
                <a:headEnd/>
                <a:tailEnd/>
              </a14:hiddenLine>
            </a:ext>
          </a:extLst>
        </p:spPr>
        <p:txBody>
          <a:bodyPr>
            <a:normAutofit fontScale="90000"/>
          </a:bodyPr>
          <a:lstStyle/>
          <a:p>
            <a:r>
              <a:rPr lang="en-US" altLang="en-US" dirty="0">
                <a:latin typeface="Verdana" panose="020B0604030504040204" pitchFamily="34" charset="0"/>
              </a:rPr>
              <a:t>Ken Gonzales-Day, "</a:t>
            </a:r>
            <a:r>
              <a:rPr lang="en-US" altLang="en-US" i="1" dirty="0">
                <a:latin typeface="Verdana" panose="020B0604030504040204" pitchFamily="34" charset="0"/>
              </a:rPr>
              <a:t>At daylight the miserable man was carried to an oak</a:t>
            </a:r>
            <a:r>
              <a:rPr lang="en-US" altLang="en-US" dirty="0">
                <a:latin typeface="Verdana" panose="020B0604030504040204" pitchFamily="34" charset="0"/>
              </a:rPr>
              <a:t>…," from the series </a:t>
            </a:r>
            <a:r>
              <a:rPr lang="en-US" altLang="en-US" i="1" dirty="0">
                <a:latin typeface="Verdana" panose="020B0604030504040204" pitchFamily="34" charset="0"/>
              </a:rPr>
              <a:t>Searching for California Hang Trees</a:t>
            </a:r>
            <a:r>
              <a:rPr lang="en-US" altLang="en-US" dirty="0">
                <a:latin typeface="Verdana" panose="020B0604030504040204" pitchFamily="34" charset="0"/>
              </a:rPr>
              <a:t>. </a:t>
            </a:r>
            <a:br>
              <a:rPr lang="en-US" altLang="en-US" dirty="0">
                <a:latin typeface="Verdana" panose="020B0604030504040204" pitchFamily="34" charset="0"/>
              </a:rPr>
            </a:br>
            <a:r>
              <a:rPr lang="en-US" altLang="en-US" dirty="0">
                <a:latin typeface="Verdana" panose="020B0604030504040204" pitchFamily="34" charset="0"/>
              </a:rPr>
              <a:t>2007. Chromogenic print, 35 × 45". </a:t>
            </a:r>
            <a:r>
              <a:rPr lang="en-US" altLang="en-US" dirty="0">
                <a:solidFill>
                  <a:srgbClr val="FFFFFF"/>
                </a:solidFill>
                <a:latin typeface="Verdana" panose="020B0604030504040204" pitchFamily="34" charset="0"/>
              </a:rPr>
              <a:t>Smithsonian American Art Museum, Washington, D.C.</a:t>
            </a:r>
            <a:br>
              <a:rPr lang="en-US" altLang="en-US" dirty="0">
                <a:latin typeface="Verdana" panose="020B0604030504040204" pitchFamily="34" charset="0"/>
              </a:rPr>
            </a:br>
            <a:r>
              <a:rPr lang="en-US" altLang="en-US" dirty="0">
                <a:solidFill>
                  <a:srgbClr val="FFFFFF"/>
                </a:solidFill>
                <a:latin typeface="Verdana" panose="020B0604030504040204" pitchFamily="34" charset="0"/>
              </a:rPr>
              <a:t>Museum purchase through the Luisita L. and Franz H. </a:t>
            </a:r>
            <a:r>
              <a:rPr lang="en-US" altLang="en-US" dirty="0" err="1">
                <a:solidFill>
                  <a:srgbClr val="FFFFFF"/>
                </a:solidFill>
                <a:latin typeface="Verdana" panose="020B0604030504040204" pitchFamily="34" charset="0"/>
              </a:rPr>
              <a:t>Denghausen</a:t>
            </a:r>
            <a:r>
              <a:rPr lang="en-US" altLang="en-US" dirty="0">
                <a:solidFill>
                  <a:srgbClr val="FFFFFF"/>
                </a:solidFill>
                <a:latin typeface="Verdana" panose="020B0604030504040204" pitchFamily="34" charset="0"/>
              </a:rPr>
              <a:t> Endowment, 2012.12.1. © 2015. Digital image, Smithsonian American Art Museum, Washington, D.C./Scala, Florence. </a:t>
            </a:r>
            <a:r>
              <a:rPr lang="en-US" altLang="en-US" dirty="0">
                <a:latin typeface="Verdana" panose="020B0604030504040204" pitchFamily="34" charset="0"/>
              </a:rPr>
              <a:t>© 2015 Ken Gonzales-Day</a:t>
            </a:r>
            <a:r>
              <a:rPr lang="en-US" altLang="en-US" dirty="0">
                <a:latin typeface="Verdana" panose="020B0604030504040204" pitchFamily="34" charset="0"/>
                <a:cs typeface="Calibri" panose="020F0502020204030204" pitchFamily="34" charset="0"/>
              </a:rPr>
              <a:t>. </a:t>
            </a:r>
            <a:r>
              <a:rPr lang="en-US" altLang="en-US" dirty="0">
                <a:latin typeface="Verdana" panose="020B0604030504040204" pitchFamily="34" charset="0"/>
              </a:rPr>
              <a:t>[Fig. 1-16]</a:t>
            </a:r>
          </a:p>
        </p:txBody>
      </p:sp>
      <p:pic>
        <p:nvPicPr>
          <p:cNvPr id="63491" name="Picture 2" descr="01-16_AARWEJL0.jpg">
            <a:extLst>
              <a:ext uri="{FF2B5EF4-FFF2-40B4-BE49-F238E27FC236}">
                <a16:creationId xmlns:a16="http://schemas.microsoft.com/office/drawing/2014/main" id="{2397A9F1-9647-F792-802D-E7662DD9D4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4040" y="1524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6663-CD57-B604-4C2E-60528123A7AA}"/>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Roles of the Artist: Architecture</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67587" name="Content Placeholder 2">
            <a:extLst>
              <a:ext uri="{FF2B5EF4-FFF2-40B4-BE49-F238E27FC236}">
                <a16:creationId xmlns:a16="http://schemas.microsoft.com/office/drawing/2014/main" id="{88459C60-5FD2-A176-5338-EC7808BA1F98}"/>
              </a:ext>
            </a:extLst>
          </p:cNvPr>
          <p:cNvSpPr>
            <a:spLocks noGrp="1"/>
          </p:cNvSpPr>
          <p:nvPr>
            <p:ph idx="1"/>
          </p:nvPr>
        </p:nvSpPr>
        <p:spPr>
          <a:xfrm>
            <a:off x="677334" y="1672909"/>
            <a:ext cx="8596668" cy="4956491"/>
          </a:xfrm>
        </p:spPr>
        <p:txBody>
          <a:bodyPr>
            <a:normAutofit/>
          </a:bodyPr>
          <a:lstStyle/>
          <a:p>
            <a:pPr marL="0" indent="0">
              <a:buNone/>
            </a:pPr>
            <a:r>
              <a:rPr lang="en-US" altLang="en-US" sz="2400" dirty="0">
                <a:latin typeface="Verdana" panose="020B0604030504040204" pitchFamily="34" charset="0"/>
              </a:rPr>
              <a:t>Artists make functional objects and structures (buildings) more pleasurable and elevate them or imbue them with meaning.</a:t>
            </a:r>
          </a:p>
          <a:p>
            <a:pPr marL="738188" lvl="1" indent="-338138"/>
            <a:r>
              <a:rPr lang="en-US" altLang="en-US" sz="2000" dirty="0">
                <a:latin typeface="Verdana" panose="020B0604030504040204" pitchFamily="34" charset="0"/>
              </a:rPr>
              <a:t>Public space features standards of aesthetic beauty.</a:t>
            </a:r>
          </a:p>
          <a:p>
            <a:pPr marL="738188" lvl="1" indent="-338138"/>
            <a:r>
              <a:rPr lang="en-US" altLang="en-US" sz="2000" dirty="0">
                <a:latin typeface="Verdana" panose="020B0604030504040204" pitchFamily="34" charset="0"/>
              </a:rPr>
              <a:t>Self-sufficiency, sustainable building materials, and suitability to climate and culture exemplify "green architecture.“</a:t>
            </a:r>
          </a:p>
          <a:p>
            <a:pPr marL="738188" lvl="1" indent="-338138"/>
            <a:r>
              <a:rPr lang="en-US" altLang="en-US" sz="2000" dirty="0">
                <a:latin typeface="Verdana" panose="020B0604030504040204" pitchFamily="34" charset="0"/>
              </a:rPr>
              <a:t>Architects must be sensitive to the environments in which they build in order to honor the surrounding culture. It would be senseless to build a skyscraper in the middle of a dense forest.</a:t>
            </a:r>
          </a:p>
        </p:txBody>
      </p:sp>
    </p:spTree>
  </p:cSld>
  <p:clrMapOvr>
    <a:masterClrMapping/>
  </p:clrMapOvr>
  <p:transition spd="slow" advTm="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8E37-D326-B6A7-2879-8CEB5CE5FDA6}"/>
              </a:ext>
            </a:extLst>
          </p:cNvPr>
          <p:cNvSpPr>
            <a:spLocks noGrp="1"/>
          </p:cNvSpPr>
          <p:nvPr>
            <p:ph type="title"/>
          </p:nvPr>
        </p:nvSpPr>
        <p:spPr/>
        <p:txBody>
          <a:bodyPr/>
          <a:lstStyle/>
          <a:p>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68611" name="Content Placeholder 2">
            <a:extLst>
              <a:ext uri="{FF2B5EF4-FFF2-40B4-BE49-F238E27FC236}">
                <a16:creationId xmlns:a16="http://schemas.microsoft.com/office/drawing/2014/main" id="{C4FA5D43-5C78-AA76-D068-B264123BDFAD}"/>
              </a:ext>
            </a:extLst>
          </p:cNvPr>
          <p:cNvSpPr>
            <a:spLocks noGrp="1"/>
          </p:cNvSpPr>
          <p:nvPr>
            <p:ph idx="1"/>
          </p:nvPr>
        </p:nvSpPr>
        <p:spPr>
          <a:xfrm>
            <a:off x="838200" y="470517"/>
            <a:ext cx="8435802" cy="5706446"/>
          </a:xfrm>
        </p:spPr>
        <p:txBody>
          <a:bodyPr/>
          <a:lstStyle/>
          <a:p>
            <a:pPr marL="0" indent="0">
              <a:buNone/>
            </a:pPr>
            <a:r>
              <a:rPr lang="en-US" altLang="en-US" sz="2400" b="1" dirty="0">
                <a:latin typeface="Verdana" panose="020B0604030504040204" pitchFamily="34" charset="0"/>
              </a:rPr>
              <a:t>Artists make functional objects and structures (buildings) more pleasurable and elevate them or imbue them with meaning.</a:t>
            </a:r>
          </a:p>
          <a:p>
            <a:pPr marL="0" indent="0">
              <a:buNone/>
            </a:pPr>
            <a:endParaRPr lang="en-US" altLang="en-US" dirty="0">
              <a:latin typeface="Verdana" panose="020B0604030504040204" pitchFamily="34" charset="0"/>
            </a:endParaRPr>
          </a:p>
          <a:p>
            <a:pPr marL="738188" lvl="1" indent="-338138"/>
            <a:r>
              <a:rPr lang="en-US" altLang="en-US" sz="2400" dirty="0">
                <a:latin typeface="Verdana" panose="020B0604030504040204" pitchFamily="34" charset="0"/>
              </a:rPr>
              <a:t>The Jean-Marie </a:t>
            </a:r>
            <a:r>
              <a:rPr lang="en-US" altLang="en-US" sz="2400" dirty="0" err="1">
                <a:latin typeface="Verdana" panose="020B0604030504040204" pitchFamily="34" charset="0"/>
              </a:rPr>
              <a:t>Tjibaou</a:t>
            </a:r>
            <a:r>
              <a:rPr lang="en-US" altLang="en-US" sz="2400" dirty="0">
                <a:latin typeface="Verdana" panose="020B0604030504040204" pitchFamily="34" charset="0"/>
              </a:rPr>
              <a:t> Cultural Center, named for a leader of the Kanak people, features buildings of wood and bamboo.</a:t>
            </a:r>
          </a:p>
          <a:p>
            <a:pPr marL="1081088" lvl="2" indent="-338138"/>
            <a:r>
              <a:rPr lang="en-US" altLang="en-US" sz="2400" dirty="0">
                <a:latin typeface="Verdana" panose="020B0604030504040204" pitchFamily="34" charset="0"/>
              </a:rPr>
              <a:t>Architect Renzo Piano utilized the nearby ocean breeze in a design that cooled the inner rooms of the pavilions.</a:t>
            </a:r>
          </a:p>
        </p:txBody>
      </p:sp>
    </p:spTree>
  </p:cSld>
  <p:clrMapOvr>
    <a:masterClrMapping/>
  </p:clrMapOvr>
  <p:transition spd="slow" advTm="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B57AFB57-06F8-52BE-2A71-34989F34DE2B}"/>
              </a:ext>
            </a:extLst>
          </p:cNvPr>
          <p:cNvSpPr>
            <a:spLocks noGrp="1"/>
          </p:cNvSpPr>
          <p:nvPr>
            <p:ph type="title"/>
          </p:nvPr>
        </p:nvSpPr>
        <p:spPr>
          <a:xfrm>
            <a:off x="-670560" y="5547360"/>
            <a:ext cx="10972800" cy="685800"/>
          </a:xfrm>
          <a:noFill/>
          <a:extLst>
            <a:ext uri="{909E8E84-426E-40DD-AFC4-6F175D3DCCD1}">
              <a14:hiddenFill xmlns:a14="http://schemas.microsoft.com/office/drawing/2010/main">
                <a:solidFill>
                  <a:srgbClr val="008B5D"/>
                </a:solidFill>
              </a14:hiddenFill>
            </a:ext>
            <a:ext uri="{91240B29-F687-4F45-9708-019B960494DF}">
              <a14:hiddenLine xmlns:a14="http://schemas.microsoft.com/office/drawing/2010/main" w="9525">
                <a:solidFill>
                  <a:srgbClr val="008B5D"/>
                </a:solidFill>
                <a:miter lim="800000"/>
                <a:headEnd/>
                <a:tailEnd/>
              </a14:hiddenLine>
            </a:ext>
          </a:extLst>
        </p:spPr>
        <p:txBody>
          <a:bodyPr>
            <a:normAutofit fontScale="90000"/>
          </a:bodyPr>
          <a:lstStyle/>
          <a:p>
            <a:r>
              <a:rPr lang="en-US" altLang="en-US" dirty="0">
                <a:latin typeface="Verdana" panose="020B0604030504040204" pitchFamily="34" charset="0"/>
              </a:rPr>
              <a:t>Renzo Piano, Jean-Marie </a:t>
            </a:r>
            <a:r>
              <a:rPr lang="en-US" altLang="en-US" dirty="0" err="1">
                <a:latin typeface="Verdana" panose="020B0604030504040204" pitchFamily="34" charset="0"/>
              </a:rPr>
              <a:t>Tjibaou</a:t>
            </a:r>
            <a:r>
              <a:rPr lang="en-US" altLang="en-US" dirty="0">
                <a:latin typeface="Verdana" panose="020B0604030504040204" pitchFamily="34" charset="0"/>
              </a:rPr>
              <a:t> Cultural Center, </a:t>
            </a:r>
            <a:r>
              <a:rPr lang="en-US" altLang="en-US" dirty="0" err="1">
                <a:latin typeface="Verdana" panose="020B0604030504040204" pitchFamily="34" charset="0"/>
              </a:rPr>
              <a:t>Nouméa</a:t>
            </a:r>
            <a:r>
              <a:rPr lang="en-US" altLang="en-US" dirty="0">
                <a:latin typeface="Verdana" panose="020B0604030504040204" pitchFamily="34" charset="0"/>
              </a:rPr>
              <a:t>, New Caledonia.</a:t>
            </a:r>
            <a:br>
              <a:rPr lang="en-US" altLang="en-US" dirty="0">
                <a:latin typeface="Verdana" panose="020B0604030504040204" pitchFamily="34" charset="0"/>
              </a:rPr>
            </a:br>
            <a:r>
              <a:rPr lang="en-US" altLang="en-US" dirty="0">
                <a:latin typeface="Verdana" panose="020B0604030504040204" pitchFamily="34" charset="0"/>
              </a:rPr>
              <a:t> 1991–98.</a:t>
            </a:r>
            <a:br>
              <a:rPr lang="en-US" altLang="en-US" dirty="0">
                <a:latin typeface="Verdana" panose="020B0604030504040204" pitchFamily="34" charset="0"/>
              </a:rPr>
            </a:br>
            <a:r>
              <a:rPr lang="en-US" altLang="en-US" dirty="0">
                <a:latin typeface="Verdana" panose="020B0604030504040204" pitchFamily="34" charset="0"/>
              </a:rPr>
              <a:t>© Giraud-Langevin/</a:t>
            </a:r>
            <a:r>
              <a:rPr lang="en-US" altLang="en-US" dirty="0" err="1">
                <a:latin typeface="Verdana" panose="020B0604030504040204" pitchFamily="34" charset="0"/>
              </a:rPr>
              <a:t>Sygma</a:t>
            </a:r>
            <a:r>
              <a:rPr lang="en-US" altLang="en-US" dirty="0">
                <a:latin typeface="Verdana" panose="020B0604030504040204" pitchFamily="34" charset="0"/>
              </a:rPr>
              <a:t>/Corbis.</a:t>
            </a:r>
            <a:r>
              <a:rPr lang="en-US" altLang="en-US" dirty="0">
                <a:latin typeface="Verdana" panose="020B0604030504040204" pitchFamily="34" charset="0"/>
                <a:cs typeface="Calibri" panose="020F0502020204030204" pitchFamily="34" charset="0"/>
              </a:rPr>
              <a:t> </a:t>
            </a:r>
            <a:r>
              <a:rPr lang="en-US" altLang="en-US" dirty="0">
                <a:latin typeface="Verdana" panose="020B0604030504040204" pitchFamily="34" charset="0"/>
              </a:rPr>
              <a:t>[Fig. 1-18]</a:t>
            </a:r>
          </a:p>
        </p:txBody>
      </p:sp>
      <p:pic>
        <p:nvPicPr>
          <p:cNvPr id="69635" name="Picture 2" descr="01-18_AARWEJA0.jpg">
            <a:extLst>
              <a:ext uri="{FF2B5EF4-FFF2-40B4-BE49-F238E27FC236}">
                <a16:creationId xmlns:a16="http://schemas.microsoft.com/office/drawing/2014/main" id="{9E5089AC-0C6F-E3CC-4A94-0AF9BFAC41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3040" y="3810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43B9-B5A0-3A87-7275-8FEFDF82063A}"/>
              </a:ext>
            </a:extLst>
          </p:cNvPr>
          <p:cNvSpPr>
            <a:spLocks noGrp="1"/>
          </p:cNvSpPr>
          <p:nvPr>
            <p:ph type="title"/>
          </p:nvPr>
        </p:nvSpPr>
        <p:spPr/>
        <p:txBody>
          <a:bodyPr>
            <a:normAutofit fontScale="90000"/>
          </a:bodyPr>
          <a:lstStyle/>
          <a:p>
            <a:r>
              <a:rPr lang="en-US" altLang="en-US" dirty="0">
                <a:effectLst>
                  <a:outerShdw blurRad="38100" dist="38100" dir="2700000" algn="tl">
                    <a:srgbClr val="000000"/>
                  </a:outerShdw>
                </a:effectLst>
                <a:latin typeface="Verdana" panose="020B0604030504040204" pitchFamily="34" charset="0"/>
              </a:rPr>
              <a:t>Roles of the Artist :Believed, but not seen (Faith/Religion/Spirituality) </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70659" name="Content Placeholder 2">
            <a:extLst>
              <a:ext uri="{FF2B5EF4-FFF2-40B4-BE49-F238E27FC236}">
                <a16:creationId xmlns:a16="http://schemas.microsoft.com/office/drawing/2014/main" id="{3305E74C-BF22-CC70-D203-D529FA3832A2}"/>
              </a:ext>
            </a:extLst>
          </p:cNvPr>
          <p:cNvSpPr>
            <a:spLocks noGrp="1"/>
          </p:cNvSpPr>
          <p:nvPr>
            <p:ph idx="1"/>
          </p:nvPr>
        </p:nvSpPr>
        <p:spPr/>
        <p:txBody>
          <a:bodyPr>
            <a:normAutofit/>
          </a:bodyPr>
          <a:lstStyle/>
          <a:p>
            <a:pPr marL="0" indent="0">
              <a:buNone/>
            </a:pPr>
            <a:r>
              <a:rPr lang="en-US" altLang="en-US" sz="2400" dirty="0">
                <a:latin typeface="Verdana" panose="020B0604030504040204" pitchFamily="34" charset="0"/>
              </a:rPr>
              <a:t>Artists give form to the immaterial—hidden or universal truths, spiritual forces, personal feelings.</a:t>
            </a:r>
          </a:p>
          <a:p>
            <a:pPr marL="738188" lvl="1" indent="-338138"/>
            <a:r>
              <a:rPr lang="en-US" altLang="en-US" sz="2000" dirty="0">
                <a:latin typeface="Verdana" panose="020B0604030504040204" pitchFamily="34" charset="0"/>
              </a:rPr>
              <a:t>Western approach to works from African, Oceanic, Asian, or Native American cultures often relegates everyday objects to "works of art.“ In fact, there is no word for art in Native American tribal culture as there was none in ancient Greece. </a:t>
            </a:r>
          </a:p>
          <a:p>
            <a:pPr marL="738188" lvl="1" indent="-338138"/>
            <a:r>
              <a:rPr lang="en-US" altLang="en-US" sz="2000" dirty="0">
                <a:latin typeface="Verdana" panose="020B0604030504040204" pitchFamily="34" charset="0"/>
              </a:rPr>
              <a:t>The only word was the Greek word </a:t>
            </a:r>
            <a:r>
              <a:rPr lang="en-US" altLang="en-US" sz="2000" b="1" i="1" dirty="0">
                <a:latin typeface="Verdana" panose="020B0604030504040204" pitchFamily="34" charset="0"/>
              </a:rPr>
              <a:t>techne </a:t>
            </a:r>
            <a:r>
              <a:rPr lang="en-US" altLang="en-US" sz="2000" dirty="0">
                <a:latin typeface="Verdana" panose="020B0604030504040204" pitchFamily="34" charset="0"/>
              </a:rPr>
              <a:t>which referred to something well made. We derive our word </a:t>
            </a:r>
            <a:r>
              <a:rPr lang="en-US" altLang="en-US" sz="2000" b="1" i="1" dirty="0">
                <a:latin typeface="Verdana" panose="020B0604030504040204" pitchFamily="34" charset="0"/>
              </a:rPr>
              <a:t>technology</a:t>
            </a:r>
            <a:r>
              <a:rPr lang="en-US" altLang="en-US" sz="2000" dirty="0">
                <a:latin typeface="Verdana" panose="020B0604030504040204" pitchFamily="34" charset="0"/>
              </a:rPr>
              <a:t> from this term.</a:t>
            </a:r>
            <a:endParaRPr lang="en-US" altLang="en-US" sz="2000" b="1" i="1" dirty="0">
              <a:latin typeface="Verdana" panose="020B0604030504040204" pitchFamily="34" charset="0"/>
            </a:endParaRPr>
          </a:p>
          <a:p>
            <a:pPr marL="400050" lvl="1" indent="0">
              <a:buNone/>
            </a:pPr>
            <a:endParaRPr lang="en-US" altLang="en-US" dirty="0">
              <a:latin typeface="Verdana" panose="020B0604030504040204" pitchFamily="34" charset="0"/>
            </a:endParaRPr>
          </a:p>
        </p:txBody>
      </p:sp>
    </p:spTree>
  </p:cSld>
  <p:clrMapOvr>
    <a:masterClrMapping/>
  </p:clrMapOvr>
  <p:transition spd="slow" advTm="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F37CD-566D-AC50-B21C-8DC9D403658D}"/>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Roles of the Artist</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75779" name="Content Placeholder 2">
            <a:extLst>
              <a:ext uri="{FF2B5EF4-FFF2-40B4-BE49-F238E27FC236}">
                <a16:creationId xmlns:a16="http://schemas.microsoft.com/office/drawing/2014/main" id="{C7BEEAF6-B882-3569-634A-32860D252C0D}"/>
              </a:ext>
            </a:extLst>
          </p:cNvPr>
          <p:cNvSpPr>
            <a:spLocks noGrp="1"/>
          </p:cNvSpPr>
          <p:nvPr>
            <p:ph idx="1"/>
          </p:nvPr>
        </p:nvSpPr>
        <p:spPr/>
        <p:txBody>
          <a:bodyPr>
            <a:normAutofit fontScale="92500" lnSpcReduction="10000"/>
          </a:bodyPr>
          <a:lstStyle/>
          <a:p>
            <a:pPr marL="0" indent="0">
              <a:buNone/>
            </a:pPr>
            <a:r>
              <a:rPr lang="en-US" altLang="en-US" sz="2600" dirty="0">
                <a:latin typeface="Verdana" panose="020B0604030504040204" pitchFamily="34" charset="0"/>
              </a:rPr>
              <a:t>Artists give form to the immaterial—hidden or universal truths, spiritual forces, personal feelings.</a:t>
            </a:r>
          </a:p>
          <a:p>
            <a:pPr marL="0" indent="0">
              <a:buNone/>
            </a:pPr>
            <a:endParaRPr lang="en-US" altLang="en-US" dirty="0">
              <a:latin typeface="Verdana" panose="020B0604030504040204" pitchFamily="34" charset="0"/>
            </a:endParaRPr>
          </a:p>
          <a:p>
            <a:pPr marL="738188" lvl="1" indent="-338138"/>
            <a:r>
              <a:rPr lang="en-US" altLang="en-US" sz="2600" dirty="0">
                <a:latin typeface="Verdana" panose="020B0604030504040204" pitchFamily="34" charset="0"/>
              </a:rPr>
              <a:t>Images of God were protested through Western history due to the injunction that God the father is spirit and cannot be seen. Jan van Eyck depicted a frail, young, merciful, and richly adorned God in his </a:t>
            </a:r>
            <a:r>
              <a:rPr lang="en-US" altLang="en-US" sz="2600" i="1" dirty="0">
                <a:latin typeface="Verdana" panose="020B0604030504040204" pitchFamily="34" charset="0"/>
              </a:rPr>
              <a:t>Ghent Altarpiece</a:t>
            </a:r>
            <a:r>
              <a:rPr lang="en-US" altLang="en-US" sz="2600" dirty="0">
                <a:latin typeface="Verdana" panose="020B0604030504040204" pitchFamily="34" charset="0"/>
              </a:rPr>
              <a:t>.</a:t>
            </a:r>
          </a:p>
          <a:p>
            <a:pPr marL="738188" lvl="1" indent="-338138"/>
            <a:r>
              <a:rPr lang="en-US" altLang="en-US" sz="2600" dirty="0">
                <a:latin typeface="Verdana" panose="020B0604030504040204" pitchFamily="34" charset="0"/>
              </a:rPr>
              <a:t>Christ was the exception to this as we have numerous depictions of the God-Man.  </a:t>
            </a:r>
          </a:p>
          <a:p>
            <a:pPr marL="1081088" lvl="2" indent="-338138"/>
            <a:endParaRPr lang="en-US" altLang="en-US" dirty="0">
              <a:latin typeface="Verdana" panose="020B0604030504040204" pitchFamily="34" charset="0"/>
            </a:endParaRPr>
          </a:p>
        </p:txBody>
      </p:sp>
    </p:spTree>
  </p:cSld>
  <p:clrMapOvr>
    <a:masterClrMapping/>
  </p:clrMapOvr>
  <p:transition spd="slow"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1E30320-352D-A24B-37D0-5930BF5FE55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229013" y="1965960"/>
            <a:ext cx="6962987" cy="3916680"/>
          </a:xfrm>
          <a:prstGeom prst="rect">
            <a:avLst/>
          </a:prstGeom>
        </p:spPr>
      </p:pic>
      <p:sp>
        <p:nvSpPr>
          <p:cNvPr id="2" name="Title 1">
            <a:extLst>
              <a:ext uri="{FF2B5EF4-FFF2-40B4-BE49-F238E27FC236}">
                <a16:creationId xmlns:a16="http://schemas.microsoft.com/office/drawing/2014/main" id="{F5F7F747-03D6-4E2E-A5EC-0942B4E6A220}"/>
              </a:ext>
            </a:extLst>
          </p:cNvPr>
          <p:cNvSpPr>
            <a:spLocks noGrp="1"/>
          </p:cNvSpPr>
          <p:nvPr>
            <p:ph type="title"/>
          </p:nvPr>
        </p:nvSpPr>
        <p:spPr>
          <a:xfrm>
            <a:off x="1891863" y="481390"/>
            <a:ext cx="4204137" cy="1342754"/>
          </a:xfrm>
        </p:spPr>
        <p:txBody>
          <a:bodyPr>
            <a:normAutofit/>
          </a:bodyPr>
          <a:lstStyle/>
          <a:p>
            <a:pPr algn="ctr"/>
            <a:r>
              <a:rPr lang="en-US" altLang="en-US" sz="3600" dirty="0">
                <a:effectLst>
                  <a:outerShdw blurRad="38100" dist="38100" dir="2700000" algn="tl">
                    <a:srgbClr val="000000"/>
                  </a:outerShdw>
                </a:effectLst>
                <a:latin typeface="Verdana" panose="020B0604030504040204" pitchFamily="34" charset="0"/>
              </a:rPr>
              <a:t>Art and the Idea of Beauty</a:t>
            </a:r>
            <a:endParaRPr lang="en-US" sz="3600" dirty="0"/>
          </a:p>
        </p:txBody>
      </p:sp>
      <p:sp>
        <p:nvSpPr>
          <p:cNvPr id="3" name="Content Placeholder 2">
            <a:extLst>
              <a:ext uri="{FF2B5EF4-FFF2-40B4-BE49-F238E27FC236}">
                <a16:creationId xmlns:a16="http://schemas.microsoft.com/office/drawing/2014/main" id="{02BF59C0-632A-7FF2-DB6C-480B41C62869}"/>
              </a:ext>
            </a:extLst>
          </p:cNvPr>
          <p:cNvSpPr>
            <a:spLocks noGrp="1"/>
          </p:cNvSpPr>
          <p:nvPr>
            <p:ph idx="1"/>
          </p:nvPr>
        </p:nvSpPr>
        <p:spPr>
          <a:xfrm>
            <a:off x="434076" y="2026920"/>
            <a:ext cx="4593021" cy="2619839"/>
          </a:xfrm>
        </p:spPr>
        <p:txBody>
          <a:bodyPr anchor="ctr">
            <a:normAutofit/>
          </a:bodyPr>
          <a:lstStyle/>
          <a:p>
            <a:r>
              <a:rPr lang="en-US" altLang="en-US" sz="1800" b="1" i="1">
                <a:latin typeface="Verdana" panose="020B0604030504040204" pitchFamily="34" charset="0"/>
                <a:ea typeface="Verdana" panose="020B0604030504040204" pitchFamily="34" charset="0"/>
              </a:rPr>
              <a:t>Aesthetics</a:t>
            </a:r>
            <a:r>
              <a:rPr lang="en-US" altLang="en-US" sz="1800">
                <a:latin typeface="Verdana" panose="020B0604030504040204" pitchFamily="34" charset="0"/>
                <a:ea typeface="Verdana" panose="020B0604030504040204" pitchFamily="34" charset="0"/>
              </a:rPr>
              <a:t> refer to our sense of what is beautiful and vary across cultures over time.</a:t>
            </a:r>
          </a:p>
          <a:p>
            <a:endParaRPr lang="en-US" sz="1800"/>
          </a:p>
        </p:txBody>
      </p:sp>
    </p:spTree>
    <p:extLst>
      <p:ext uri="{BB962C8B-B14F-4D97-AF65-F5344CB8AC3E}">
        <p14:creationId xmlns:p14="http://schemas.microsoft.com/office/powerpoint/2010/main" val="3177469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ED8ADF3A-3B0C-7BBD-057A-1441886E17A3}"/>
              </a:ext>
            </a:extLst>
          </p:cNvPr>
          <p:cNvSpPr>
            <a:spLocks noGrp="1"/>
          </p:cNvSpPr>
          <p:nvPr>
            <p:ph type="title"/>
          </p:nvPr>
        </p:nvSpPr>
        <p:spPr>
          <a:xfrm>
            <a:off x="-762000" y="5897880"/>
            <a:ext cx="10972800" cy="685800"/>
          </a:xfrm>
          <a:noFill/>
          <a:extLst>
            <a:ext uri="{909E8E84-426E-40DD-AFC4-6F175D3DCCD1}">
              <a14:hiddenFill xmlns:a14="http://schemas.microsoft.com/office/drawing/2010/main">
                <a:solidFill>
                  <a:srgbClr val="008B5D"/>
                </a:solidFill>
              </a14:hiddenFill>
            </a:ext>
            <a:ext uri="{91240B29-F687-4F45-9708-019B960494DF}">
              <a14:hiddenLine xmlns:a14="http://schemas.microsoft.com/office/drawing/2010/main" w="9525">
                <a:solidFill>
                  <a:srgbClr val="008B5D"/>
                </a:solidFill>
                <a:miter lim="800000"/>
                <a:headEnd/>
                <a:tailEnd/>
              </a14:hiddenLine>
            </a:ext>
          </a:extLst>
        </p:spPr>
        <p:txBody>
          <a:bodyPr>
            <a:normAutofit fontScale="90000"/>
          </a:bodyPr>
          <a:lstStyle/>
          <a:p>
            <a:r>
              <a:rPr lang="en-US" altLang="en-US" dirty="0">
                <a:latin typeface="Verdana" panose="020B0604030504040204" pitchFamily="34" charset="0"/>
              </a:rPr>
              <a:t>Jan van Eyck, </a:t>
            </a:r>
            <a:r>
              <a:rPr lang="en-US" altLang="en-US" i="1" dirty="0">
                <a:latin typeface="Verdana" panose="020B0604030504040204" pitchFamily="34" charset="0"/>
              </a:rPr>
              <a:t>The Ghent Altarpiece</a:t>
            </a:r>
            <a:r>
              <a:rPr lang="en-US" altLang="en-US" dirty="0">
                <a:latin typeface="Verdana" panose="020B0604030504040204" pitchFamily="34" charset="0"/>
              </a:rPr>
              <a:t>. </a:t>
            </a:r>
            <a:br>
              <a:rPr lang="en-US" altLang="en-US" dirty="0">
                <a:latin typeface="Verdana" panose="020B0604030504040204" pitchFamily="34" charset="0"/>
              </a:rPr>
            </a:br>
            <a:r>
              <a:rPr lang="en-US" altLang="en-US" dirty="0">
                <a:latin typeface="Verdana" panose="020B0604030504040204" pitchFamily="34" charset="0"/>
              </a:rPr>
              <a:t>ca. 1432. Oil on panel, 11' 5" × 15' 1".</a:t>
            </a:r>
            <a:r>
              <a:rPr lang="en-US" altLang="en-US" dirty="0">
                <a:solidFill>
                  <a:srgbClr val="FFFFFF"/>
                </a:solidFill>
                <a:latin typeface="Verdana" panose="020B0604030504040204" pitchFamily="34" charset="0"/>
              </a:rPr>
              <a:t> Church of St. Bavo, Ghent, Belgium.</a:t>
            </a:r>
            <a:br>
              <a:rPr lang="en-US" altLang="en-US" dirty="0">
                <a:solidFill>
                  <a:srgbClr val="FFFFFF"/>
                </a:solidFill>
                <a:latin typeface="Verdana" panose="020B0604030504040204" pitchFamily="34" charset="0"/>
              </a:rPr>
            </a:br>
            <a:r>
              <a:rPr lang="en-US" altLang="en-US" dirty="0">
                <a:latin typeface="Verdana" panose="020B0604030504040204" pitchFamily="34" charset="0"/>
              </a:rPr>
              <a:t>© 2015 Photo Scala, Florence</a:t>
            </a:r>
            <a:r>
              <a:rPr lang="en-US" altLang="en-US" dirty="0">
                <a:latin typeface="Verdana" panose="020B0604030504040204" pitchFamily="34" charset="0"/>
                <a:cs typeface="Calibri" panose="020F0502020204030204" pitchFamily="34" charset="0"/>
              </a:rPr>
              <a:t>. </a:t>
            </a:r>
            <a:r>
              <a:rPr lang="en-US" altLang="en-US" dirty="0">
                <a:latin typeface="Verdana" panose="020B0604030504040204" pitchFamily="34" charset="0"/>
              </a:rPr>
              <a:t>[Fig. 1-21]</a:t>
            </a:r>
          </a:p>
        </p:txBody>
      </p:sp>
      <p:pic>
        <p:nvPicPr>
          <p:cNvPr id="76803" name="Picture 2" descr="01-21_AAFUTAF0.jpg">
            <a:extLst>
              <a:ext uri="{FF2B5EF4-FFF2-40B4-BE49-F238E27FC236}">
                <a16:creationId xmlns:a16="http://schemas.microsoft.com/office/drawing/2014/main" id="{560BF785-0B25-56C2-9DA0-FFFE6F8501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880" y="274320"/>
            <a:ext cx="7360920" cy="552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586E9D8-5EDD-955E-E1FA-060D78E43F98}"/>
              </a:ext>
            </a:extLst>
          </p:cNvPr>
          <p:cNvSpPr>
            <a:spLocks noGrp="1"/>
          </p:cNvSpPr>
          <p:nvPr>
            <p:ph type="title"/>
          </p:nvPr>
        </p:nvSpPr>
        <p:spPr>
          <a:xfrm>
            <a:off x="-929640" y="5715000"/>
            <a:ext cx="10972800" cy="685800"/>
          </a:xfrm>
          <a:noFill/>
          <a:extLst>
            <a:ext uri="{909E8E84-426E-40DD-AFC4-6F175D3DCCD1}">
              <a14:hiddenFill xmlns:a14="http://schemas.microsoft.com/office/drawing/2010/main">
                <a:solidFill>
                  <a:srgbClr val="008B5D"/>
                </a:solidFill>
              </a14:hiddenFill>
            </a:ext>
            <a:ext uri="{91240B29-F687-4F45-9708-019B960494DF}">
              <a14:hiddenLine xmlns:a14="http://schemas.microsoft.com/office/drawing/2010/main" w="9525">
                <a:solidFill>
                  <a:srgbClr val="008B5D"/>
                </a:solidFill>
                <a:miter lim="800000"/>
                <a:headEnd/>
                <a:tailEnd/>
              </a14:hiddenLine>
            </a:ext>
          </a:extLst>
        </p:spPr>
        <p:txBody>
          <a:bodyPr>
            <a:normAutofit fontScale="90000"/>
          </a:bodyPr>
          <a:lstStyle/>
          <a:p>
            <a:r>
              <a:rPr lang="en-US" altLang="en-US" dirty="0">
                <a:latin typeface="Verdana" panose="020B0604030504040204" pitchFamily="34" charset="0"/>
              </a:rPr>
              <a:t>Jan van Eyck, </a:t>
            </a:r>
            <a:r>
              <a:rPr lang="en-US" altLang="en-US" i="1" dirty="0">
                <a:latin typeface="Verdana" panose="020B0604030504040204" pitchFamily="34" charset="0"/>
              </a:rPr>
              <a:t>God</a:t>
            </a:r>
            <a:r>
              <a:rPr lang="en-US" altLang="en-US" dirty="0">
                <a:latin typeface="Verdana" panose="020B0604030504040204" pitchFamily="34" charset="0"/>
              </a:rPr>
              <a:t>, panel from </a:t>
            </a:r>
            <a:r>
              <a:rPr lang="en-US" altLang="en-US" i="1" dirty="0">
                <a:latin typeface="Verdana" panose="020B0604030504040204" pitchFamily="34" charset="0"/>
              </a:rPr>
              <a:t>The Ghent Altarpiece</a:t>
            </a:r>
            <a:r>
              <a:rPr lang="en-US" altLang="en-US" dirty="0">
                <a:latin typeface="Verdana" panose="020B0604030504040204" pitchFamily="34" charset="0"/>
              </a:rPr>
              <a:t>. </a:t>
            </a:r>
            <a:br>
              <a:rPr lang="en-US" altLang="en-US" dirty="0">
                <a:latin typeface="Verdana" panose="020B0604030504040204" pitchFamily="34" charset="0"/>
              </a:rPr>
            </a:br>
            <a:r>
              <a:rPr lang="en-US" altLang="en-US" dirty="0">
                <a:latin typeface="Verdana" panose="020B0604030504040204" pitchFamily="34" charset="0"/>
              </a:rPr>
              <a:t>ca. 1432.</a:t>
            </a:r>
            <a:br>
              <a:rPr lang="en-US" altLang="en-US" dirty="0">
                <a:latin typeface="Verdana" panose="020B0604030504040204" pitchFamily="34" charset="0"/>
              </a:rPr>
            </a:br>
            <a:r>
              <a:rPr lang="en-US" altLang="en-US" dirty="0">
                <a:latin typeface="Verdana" panose="020B0604030504040204" pitchFamily="34" charset="0"/>
              </a:rPr>
              <a:t>© 2015 Photo Scala, Florence.</a:t>
            </a:r>
            <a:r>
              <a:rPr lang="en-US" altLang="en-US" dirty="0">
                <a:latin typeface="Verdana" panose="020B0604030504040204" pitchFamily="34" charset="0"/>
                <a:cs typeface="Calibri" panose="020F0502020204030204" pitchFamily="34" charset="0"/>
              </a:rPr>
              <a:t> </a:t>
            </a:r>
            <a:r>
              <a:rPr lang="en-US" altLang="en-US" dirty="0">
                <a:latin typeface="Verdana" panose="020B0604030504040204" pitchFamily="34" charset="0"/>
              </a:rPr>
              <a:t>[Fig. 1-22]</a:t>
            </a:r>
          </a:p>
        </p:txBody>
      </p:sp>
      <p:pic>
        <p:nvPicPr>
          <p:cNvPr id="77827" name="Picture 2" descr="01-22_AAACTKC0.jpg">
            <a:extLst>
              <a:ext uri="{FF2B5EF4-FFF2-40B4-BE49-F238E27FC236}">
                <a16:creationId xmlns:a16="http://schemas.microsoft.com/office/drawing/2014/main" id="{A385EEB4-6272-06D6-7B9D-CA09B8B1A3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7260" y="152400"/>
            <a:ext cx="7239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0F8D-DAEA-71E4-C786-1003177AE882}"/>
              </a:ext>
            </a:extLst>
          </p:cNvPr>
          <p:cNvSpPr>
            <a:spLocks noGrp="1"/>
          </p:cNvSpPr>
          <p:nvPr>
            <p:ph type="title"/>
          </p:nvPr>
        </p:nvSpPr>
        <p:spPr>
          <a:xfrm>
            <a:off x="890694" y="1615440"/>
            <a:ext cx="5540586" cy="4084320"/>
          </a:xfrm>
        </p:spPr>
        <p:txBody>
          <a:bodyPr>
            <a:normAutofit/>
          </a:bodyPr>
          <a:lstStyle/>
          <a:p>
            <a:r>
              <a:rPr lang="en-US" sz="2800" dirty="0">
                <a:solidFill>
                  <a:schemeClr val="tx1"/>
                </a:solidFill>
                <a:latin typeface="Verdana" panose="020B0604030504040204" pitchFamily="34" charset="0"/>
                <a:ea typeface="Verdana" panose="020B0604030504040204" pitchFamily="34" charset="0"/>
              </a:rPr>
              <a:t>Here we have a photo image of Christ painted on a wall to lend yet another art form we refer to as public art(murals), seen by numerous persons in the open air.</a:t>
            </a:r>
          </a:p>
        </p:txBody>
      </p:sp>
      <p:pic>
        <p:nvPicPr>
          <p:cNvPr id="5" name="Content Placeholder 4" descr="A poster of a person&#10;&#10;Description automatically generated with medium confidence">
            <a:extLst>
              <a:ext uri="{FF2B5EF4-FFF2-40B4-BE49-F238E27FC236}">
                <a16:creationId xmlns:a16="http://schemas.microsoft.com/office/drawing/2014/main" id="{3D0BB91D-B99A-F24A-BC5F-82BEFF8955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6360" y="1025984"/>
            <a:ext cx="3207799" cy="4806031"/>
          </a:xfrm>
        </p:spPr>
      </p:pic>
    </p:spTree>
    <p:extLst>
      <p:ext uri="{BB962C8B-B14F-4D97-AF65-F5344CB8AC3E}">
        <p14:creationId xmlns:p14="http://schemas.microsoft.com/office/powerpoint/2010/main" val="2771460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9511-E026-A60A-5E07-BF6D2CAD00C1}"/>
              </a:ext>
            </a:extLst>
          </p:cNvPr>
          <p:cNvSpPr>
            <a:spLocks noGrp="1"/>
          </p:cNvSpPr>
          <p:nvPr>
            <p:ph type="title"/>
          </p:nvPr>
        </p:nvSpPr>
        <p:spPr>
          <a:xfrm>
            <a:off x="409843" y="944879"/>
            <a:ext cx="6013026" cy="4318001"/>
          </a:xfrm>
        </p:spPr>
        <p:txBody>
          <a:bodyPr>
            <a:noAutofit/>
          </a:bodyPr>
          <a:lstStyle/>
          <a:p>
            <a:r>
              <a:rPr lang="en-US" sz="2400" dirty="0">
                <a:solidFill>
                  <a:schemeClr val="tx1"/>
                </a:solidFill>
                <a:latin typeface="Verdana" panose="020B0604030504040204" pitchFamily="34" charset="0"/>
                <a:ea typeface="Verdana" panose="020B0604030504040204" pitchFamily="34" charset="0"/>
              </a:rPr>
              <a:t>Another mural is the public artwork painted in 1974 organized by Dr. Judith Baca.</a:t>
            </a:r>
            <a:r>
              <a:rPr lang="en-US" sz="2400" b="0" i="0" dirty="0">
                <a:solidFill>
                  <a:schemeClr val="tx1"/>
                </a:solidFill>
                <a:effectLst/>
                <a:latin typeface="Verdana" panose="020B0604030504040204" pitchFamily="34" charset="0"/>
                <a:ea typeface="Verdana" panose="020B0604030504040204" pitchFamily="34" charset="0"/>
              </a:rPr>
              <a:t> </a:t>
            </a:r>
            <a:br>
              <a:rPr lang="en-US" sz="2400" b="0" i="0" dirty="0">
                <a:solidFill>
                  <a:schemeClr val="tx1"/>
                </a:solidFill>
                <a:effectLst/>
                <a:latin typeface="Verdana" panose="020B0604030504040204" pitchFamily="34" charset="0"/>
                <a:ea typeface="Verdana" panose="020B0604030504040204" pitchFamily="34" charset="0"/>
              </a:rPr>
            </a:br>
            <a:br>
              <a:rPr lang="en-US" sz="2400" b="0" i="0" dirty="0">
                <a:solidFill>
                  <a:schemeClr val="tx1"/>
                </a:solidFill>
                <a:effectLst/>
                <a:latin typeface="Verdana" panose="020B0604030504040204" pitchFamily="34" charset="0"/>
                <a:ea typeface="Verdana" panose="020B0604030504040204" pitchFamily="34" charset="0"/>
              </a:rPr>
            </a:br>
            <a:r>
              <a:rPr lang="en-US" sz="2400" b="1" i="1" dirty="0">
                <a:solidFill>
                  <a:srgbClr val="202124"/>
                </a:solidFill>
                <a:effectLst/>
                <a:latin typeface="Verdana" panose="020B0604030504040204" pitchFamily="34" charset="0"/>
                <a:ea typeface="Verdana" panose="020B0604030504040204" pitchFamily="34" charset="0"/>
              </a:rPr>
              <a:t>The Great Wall of Los Angeles </a:t>
            </a:r>
            <a:r>
              <a:rPr lang="en-US" sz="2400" b="0" i="0" dirty="0">
                <a:solidFill>
                  <a:srgbClr val="202124"/>
                </a:solidFill>
                <a:effectLst/>
                <a:latin typeface="Verdana" panose="020B0604030504040204" pitchFamily="34" charset="0"/>
                <a:ea typeface="Verdana" panose="020B0604030504040204" pitchFamily="34" charset="0"/>
              </a:rPr>
              <a:t>(also known as The History of California) is </a:t>
            </a:r>
            <a:r>
              <a:rPr lang="en-US" sz="2400" b="1" i="0" dirty="0">
                <a:solidFill>
                  <a:srgbClr val="202124"/>
                </a:solidFill>
                <a:effectLst/>
                <a:latin typeface="Verdana" panose="020B0604030504040204" pitchFamily="34" charset="0"/>
                <a:ea typeface="Verdana" panose="020B0604030504040204" pitchFamily="34" charset="0"/>
              </a:rPr>
              <a:t>a half-mile long mural depicting the history of California through images of significant figures and historic events from diverse and traditionally marginalized communities</a:t>
            </a:r>
            <a:r>
              <a:rPr lang="en-US" sz="2400" b="0" i="0" dirty="0">
                <a:solidFill>
                  <a:srgbClr val="202124"/>
                </a:solidFill>
                <a:effectLst/>
                <a:latin typeface="Verdana" panose="020B0604030504040204" pitchFamily="34" charset="0"/>
                <a:ea typeface="Verdana" panose="020B0604030504040204" pitchFamily="34" charset="0"/>
              </a:rPr>
              <a:t>.</a:t>
            </a:r>
            <a:endParaRPr lang="en-US" sz="2400" dirty="0">
              <a:latin typeface="Verdana" panose="020B0604030504040204" pitchFamily="34" charset="0"/>
              <a:ea typeface="Verdana" panose="020B0604030504040204" pitchFamily="34" charset="0"/>
            </a:endParaRPr>
          </a:p>
        </p:txBody>
      </p:sp>
      <p:pic>
        <p:nvPicPr>
          <p:cNvPr id="5" name="Content Placeholder 4" descr="A picture containing tree, outdoor, park, people&#10;&#10;Description automatically generated">
            <a:extLst>
              <a:ext uri="{FF2B5EF4-FFF2-40B4-BE49-F238E27FC236}">
                <a16:creationId xmlns:a16="http://schemas.microsoft.com/office/drawing/2014/main" id="{5755D994-33D9-22FB-FA67-2E0A845B14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2869" y="1060451"/>
            <a:ext cx="5769131" cy="4318000"/>
          </a:xfrm>
        </p:spPr>
      </p:pic>
    </p:spTree>
    <p:extLst>
      <p:ext uri="{BB962C8B-B14F-4D97-AF65-F5344CB8AC3E}">
        <p14:creationId xmlns:p14="http://schemas.microsoft.com/office/powerpoint/2010/main" val="3644373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D1B7-F548-43E9-54F2-72BAB6F5337E}"/>
              </a:ext>
            </a:extLst>
          </p:cNvPr>
          <p:cNvSpPr>
            <a:spLocks noGrp="1"/>
          </p:cNvSpPr>
          <p:nvPr>
            <p:ph type="title"/>
          </p:nvPr>
        </p:nvSpPr>
        <p:spPr>
          <a:xfrm>
            <a:off x="838199" y="365125"/>
            <a:ext cx="10578483" cy="1561329"/>
          </a:xfrm>
        </p:spPr>
        <p:txBody>
          <a:bodyPr>
            <a:normAutofit fontScale="90000"/>
          </a:bodyPr>
          <a:lstStyle/>
          <a:p>
            <a:r>
              <a:rPr lang="en-US" sz="2200" b="1" dirty="0">
                <a:solidFill>
                  <a:srgbClr val="000000"/>
                </a:solidFill>
                <a:effectLst/>
                <a:latin typeface="Verdana" panose="020B0604030504040204" pitchFamily="34" charset="0"/>
                <a:ea typeface="Verdana" panose="020B0604030504040204" pitchFamily="34" charset="0"/>
              </a:rPr>
              <a:t>Part of my personal creative work was a representation of mentally challenged persons who have been marginalized in our society. I had a mentally challenged brother who was the well spring of my personal body of work. My focus was to bring attention to the plight of these individuals in a series entitled: </a:t>
            </a:r>
            <a:r>
              <a:rPr lang="en-US" sz="2200" b="1" i="1" dirty="0">
                <a:solidFill>
                  <a:srgbClr val="000000"/>
                </a:solidFill>
                <a:effectLst/>
                <a:latin typeface="Verdana" panose="020B0604030504040204" pitchFamily="34" charset="0"/>
                <a:ea typeface="Verdana" panose="020B0604030504040204" pitchFamily="34" charset="0"/>
              </a:rPr>
              <a:t>“Tom’s World.”</a:t>
            </a:r>
            <a:endParaRPr lang="en-US" sz="2200" dirty="0"/>
          </a:p>
        </p:txBody>
      </p:sp>
      <p:pic>
        <p:nvPicPr>
          <p:cNvPr id="6" name="Content Placeholder 5" descr="A picture containing text, picture frame&#10;&#10;Description automatically generated">
            <a:extLst>
              <a:ext uri="{FF2B5EF4-FFF2-40B4-BE49-F238E27FC236}">
                <a16:creationId xmlns:a16="http://schemas.microsoft.com/office/drawing/2014/main" id="{38EF92A9-5980-8FF4-09F8-2D4F12F3F0D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2" b="18"/>
          <a:stretch/>
        </p:blipFill>
        <p:spPr>
          <a:xfrm>
            <a:off x="1319816" y="2219417"/>
            <a:ext cx="2024108" cy="2911876"/>
          </a:xfrm>
        </p:spPr>
      </p:pic>
      <p:pic>
        <p:nvPicPr>
          <p:cNvPr id="8" name="Picture 7" descr="A person wearing a mask&#10;&#10;Description automatically generated with low confidence">
            <a:extLst>
              <a:ext uri="{FF2B5EF4-FFF2-40B4-BE49-F238E27FC236}">
                <a16:creationId xmlns:a16="http://schemas.microsoft.com/office/drawing/2014/main" id="{6BD3032A-7160-AB19-467C-CE4A0DA4B61A}"/>
              </a:ext>
            </a:extLst>
          </p:cNvPr>
          <p:cNvPicPr>
            <a:picLocks noChangeAspect="1"/>
          </p:cNvPicPr>
          <p:nvPr/>
        </p:nvPicPr>
        <p:blipFill rotWithShape="1">
          <a:blip r:embed="rId3">
            <a:extLst>
              <a:ext uri="{28A0092B-C50C-407E-A947-70E740481C1C}">
                <a14:useLocalDpi xmlns:a14="http://schemas.microsoft.com/office/drawing/2010/main" val="0"/>
              </a:ext>
            </a:extLst>
          </a:blip>
          <a:srcRect r="7" b="2"/>
          <a:stretch/>
        </p:blipFill>
        <p:spPr>
          <a:xfrm>
            <a:off x="3580661" y="3429000"/>
            <a:ext cx="2627791" cy="3204839"/>
          </a:xfrm>
          <a:prstGeom prst="rect">
            <a:avLst/>
          </a:prstGeom>
        </p:spPr>
      </p:pic>
      <p:pic>
        <p:nvPicPr>
          <p:cNvPr id="10" name="Picture 9">
            <a:extLst>
              <a:ext uri="{FF2B5EF4-FFF2-40B4-BE49-F238E27FC236}">
                <a16:creationId xmlns:a16="http://schemas.microsoft.com/office/drawing/2014/main" id="{2703E9D4-8AFE-D98E-0BB1-93C1A0B71CED}"/>
              </a:ext>
            </a:extLst>
          </p:cNvPr>
          <p:cNvPicPr>
            <a:picLocks noChangeAspect="1"/>
          </p:cNvPicPr>
          <p:nvPr/>
        </p:nvPicPr>
        <p:blipFill rotWithShape="1">
          <a:blip r:embed="rId4">
            <a:extLst>
              <a:ext uri="{28A0092B-C50C-407E-A947-70E740481C1C}">
                <a14:useLocalDpi xmlns:a14="http://schemas.microsoft.com/office/drawing/2010/main" val="0"/>
              </a:ext>
            </a:extLst>
          </a:blip>
          <a:srcRect r="50" b="90"/>
          <a:stretch/>
        </p:blipFill>
        <p:spPr>
          <a:xfrm>
            <a:off x="7824188" y="4290135"/>
            <a:ext cx="2831977" cy="2343704"/>
          </a:xfrm>
          <a:prstGeom prst="rect">
            <a:avLst/>
          </a:prstGeom>
        </p:spPr>
      </p:pic>
      <p:pic>
        <p:nvPicPr>
          <p:cNvPr id="12" name="Picture 11" descr="A group of people wearing masks&#10;&#10;Description automatically generated with low confidence">
            <a:extLst>
              <a:ext uri="{FF2B5EF4-FFF2-40B4-BE49-F238E27FC236}">
                <a16:creationId xmlns:a16="http://schemas.microsoft.com/office/drawing/2014/main" id="{4AAF0C87-D1B5-C49D-91C8-20F514D141E6}"/>
              </a:ext>
            </a:extLst>
          </p:cNvPr>
          <p:cNvPicPr>
            <a:picLocks noChangeAspect="1"/>
          </p:cNvPicPr>
          <p:nvPr/>
        </p:nvPicPr>
        <p:blipFill rotWithShape="1">
          <a:blip r:embed="rId5">
            <a:extLst>
              <a:ext uri="{28A0092B-C50C-407E-A947-70E740481C1C}">
                <a14:useLocalDpi xmlns:a14="http://schemas.microsoft.com/office/drawing/2010/main" val="0"/>
              </a:ext>
            </a:extLst>
          </a:blip>
          <a:srcRect r="29" b="75"/>
          <a:stretch/>
        </p:blipFill>
        <p:spPr>
          <a:xfrm>
            <a:off x="6439272" y="2059618"/>
            <a:ext cx="2769832" cy="1970843"/>
          </a:xfrm>
          <a:prstGeom prst="rect">
            <a:avLst/>
          </a:prstGeom>
        </p:spPr>
      </p:pic>
    </p:spTree>
    <p:extLst>
      <p:ext uri="{BB962C8B-B14F-4D97-AF65-F5344CB8AC3E}">
        <p14:creationId xmlns:p14="http://schemas.microsoft.com/office/powerpoint/2010/main" val="4168792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75E737-30F2-D0C2-969D-33EC9EFB36D0}"/>
              </a:ext>
            </a:extLst>
          </p:cNvPr>
          <p:cNvSpPr>
            <a:spLocks noGrp="1"/>
          </p:cNvSpPr>
          <p:nvPr>
            <p:ph type="title"/>
          </p:nvPr>
        </p:nvSpPr>
        <p:spPr>
          <a:xfrm>
            <a:off x="205244" y="0"/>
            <a:ext cx="6820396" cy="6720840"/>
          </a:xfrm>
        </p:spPr>
        <p:txBody>
          <a:bodyPr>
            <a:normAutofit fontScale="90000"/>
          </a:bodyPr>
          <a:lstStyle/>
          <a:p>
            <a:br>
              <a:rPr lang="en-US" dirty="0">
                <a:latin typeface="Verdana" panose="020B0604030504040204" pitchFamily="34" charset="0"/>
                <a:ea typeface="Verdana" panose="020B0604030504040204" pitchFamily="34" charset="0"/>
              </a:rPr>
            </a:br>
            <a:br>
              <a:rPr lang="en-US" sz="3100" dirty="0">
                <a:latin typeface="Verdana" panose="020B0604030504040204" pitchFamily="34" charset="0"/>
                <a:ea typeface="Verdana" panose="020B0604030504040204" pitchFamily="34" charset="0"/>
              </a:rPr>
            </a:br>
            <a:r>
              <a:rPr lang="en-US" sz="3100" dirty="0">
                <a:solidFill>
                  <a:schemeClr val="tx1"/>
                </a:solidFill>
                <a:latin typeface="Verdana" panose="020B0604030504040204" pitchFamily="34" charset="0"/>
                <a:ea typeface="Verdana" panose="020B0604030504040204" pitchFamily="34" charset="0"/>
              </a:rPr>
              <a:t>In summary, visual art provides a rich dimension to the human viewing experience. </a:t>
            </a:r>
            <a:r>
              <a:rPr lang="en-US" sz="3100" b="1" dirty="0">
                <a:solidFill>
                  <a:schemeClr val="tx1"/>
                </a:solidFill>
                <a:latin typeface="Verdana" panose="020B0604030504040204" pitchFamily="34" charset="0"/>
                <a:ea typeface="Verdana" panose="020B0604030504040204" pitchFamily="34" charset="0"/>
              </a:rPr>
              <a:t>Art stops us in our tracks to contemplate our human condition! </a:t>
            </a:r>
            <a:br>
              <a:rPr lang="en-US" sz="3100" b="1" dirty="0">
                <a:solidFill>
                  <a:schemeClr val="tx1"/>
                </a:solidFill>
                <a:latin typeface="Verdana" panose="020B0604030504040204" pitchFamily="34" charset="0"/>
                <a:ea typeface="Verdana" panose="020B0604030504040204" pitchFamily="34" charset="0"/>
              </a:rPr>
            </a:br>
            <a:br>
              <a:rPr lang="en-US" sz="3100" b="1" dirty="0">
                <a:solidFill>
                  <a:schemeClr val="tx1"/>
                </a:solidFill>
                <a:latin typeface="Verdana" panose="020B0604030504040204" pitchFamily="34" charset="0"/>
                <a:ea typeface="Verdana" panose="020B0604030504040204" pitchFamily="34" charset="0"/>
              </a:rPr>
            </a:br>
            <a:r>
              <a:rPr lang="en-US" sz="3100" dirty="0">
                <a:solidFill>
                  <a:schemeClr val="tx1"/>
                </a:solidFill>
                <a:latin typeface="Verdana" panose="020B0604030504040204" pitchFamily="34" charset="0"/>
                <a:ea typeface="Verdana" panose="020B0604030504040204" pitchFamily="34" charset="0"/>
              </a:rPr>
              <a:t>Artists bring to our attention atrocity, joy, pain, wonderment and a whole host of emotions. </a:t>
            </a:r>
            <a:br>
              <a:rPr lang="en-US" sz="3100" dirty="0">
                <a:solidFill>
                  <a:schemeClr val="tx1"/>
                </a:solidFill>
                <a:latin typeface="Verdana" panose="020B0604030504040204" pitchFamily="34" charset="0"/>
                <a:ea typeface="Verdana" panose="020B0604030504040204" pitchFamily="34" charset="0"/>
              </a:rPr>
            </a:br>
            <a:br>
              <a:rPr lang="en-US" sz="3100" dirty="0">
                <a:solidFill>
                  <a:schemeClr val="tx1"/>
                </a:solidFill>
                <a:latin typeface="Verdana" panose="020B0604030504040204" pitchFamily="34" charset="0"/>
                <a:ea typeface="Verdana" panose="020B0604030504040204" pitchFamily="34" charset="0"/>
              </a:rPr>
            </a:br>
            <a:r>
              <a:rPr lang="en-US" sz="3100" dirty="0">
                <a:solidFill>
                  <a:schemeClr val="tx1"/>
                </a:solidFill>
                <a:latin typeface="Verdana" panose="020B0604030504040204" pitchFamily="34" charset="0"/>
                <a:ea typeface="Verdana" panose="020B0604030504040204" pitchFamily="34" charset="0"/>
              </a:rPr>
              <a:t>They challenge us using a variety of media to contemplate ourselves in the process of seeing.</a:t>
            </a:r>
          </a:p>
        </p:txBody>
      </p:sp>
      <p:pic>
        <p:nvPicPr>
          <p:cNvPr id="6" name="Content Placeholder 5" descr="A picture containing text&#10;&#10;Description automatically generated">
            <a:extLst>
              <a:ext uri="{FF2B5EF4-FFF2-40B4-BE49-F238E27FC236}">
                <a16:creationId xmlns:a16="http://schemas.microsoft.com/office/drawing/2014/main" id="{A11DFA11-D6D4-F473-6792-82A2331544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5721" y="1884680"/>
            <a:ext cx="5016279" cy="3662680"/>
          </a:xfrm>
          <a:prstGeom prst="rect">
            <a:avLst/>
          </a:prstGeom>
        </p:spPr>
      </p:pic>
    </p:spTree>
    <p:extLst>
      <p:ext uri="{BB962C8B-B14F-4D97-AF65-F5344CB8AC3E}">
        <p14:creationId xmlns:p14="http://schemas.microsoft.com/office/powerpoint/2010/main" val="157541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0E1B6B0-AEFC-5BAE-A2BE-ACD6916D4C79}"/>
              </a:ext>
            </a:extLst>
          </p:cNvPr>
          <p:cNvSpPr>
            <a:spLocks noGrp="1"/>
          </p:cNvSpPr>
          <p:nvPr>
            <p:ph type="title"/>
          </p:nvPr>
        </p:nvSpPr>
        <p:spPr>
          <a:xfrm>
            <a:off x="873774" y="1723941"/>
            <a:ext cx="3497565" cy="2648118"/>
          </a:xfrm>
        </p:spPr>
        <p:txBody>
          <a:bodyPr vert="horz" lIns="91440" tIns="45720" rIns="91440" bIns="45720" rtlCol="0" anchor="b">
            <a:normAutofit/>
          </a:bodyPr>
          <a:lstStyle/>
          <a:p>
            <a:pPr>
              <a:lnSpc>
                <a:spcPct val="90000"/>
              </a:lnSpc>
            </a:pPr>
            <a:r>
              <a:rPr lang="en-US" sz="2800" b="0" i="0" dirty="0">
                <a:effectLst/>
              </a:rPr>
              <a:t>Art is something we do</a:t>
            </a:r>
            <a:r>
              <a:rPr lang="en-US" sz="2800" dirty="0"/>
              <a:t>!</a:t>
            </a:r>
            <a:r>
              <a:rPr lang="en-US" sz="2800" b="0" i="0" dirty="0">
                <a:effectLst/>
              </a:rPr>
              <a:t> Art is an expression of our thoughts, emotions, intuitions, and desires. </a:t>
            </a:r>
            <a:endParaRPr lang="en-US" sz="2800" dirty="0"/>
          </a:p>
        </p:txBody>
      </p:sp>
      <p:sp>
        <p:nvSpPr>
          <p:cNvPr id="22" name="Isosceles Triangle 21">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text, colorful, painted, painting&#10;&#10;Description automatically generated">
            <a:extLst>
              <a:ext uri="{FF2B5EF4-FFF2-40B4-BE49-F238E27FC236}">
                <a16:creationId xmlns:a16="http://schemas.microsoft.com/office/drawing/2014/main" id="{11646700-02D8-E058-5CE6-4934093A0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470" r="16383" b="-1"/>
          <a:stretch/>
        </p:blipFill>
        <p:spPr>
          <a:xfrm>
            <a:off x="4863344" y="1008917"/>
            <a:ext cx="4443153" cy="4335340"/>
          </a:xfrm>
          <a:prstGeom prst="rect">
            <a:avLst/>
          </a:prstGeom>
        </p:spPr>
      </p:pic>
    </p:spTree>
    <p:extLst>
      <p:ext uri="{BB962C8B-B14F-4D97-AF65-F5344CB8AC3E}">
        <p14:creationId xmlns:p14="http://schemas.microsoft.com/office/powerpoint/2010/main" val="270868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082C-47EF-7874-3607-CB3170C5EACC}"/>
              </a:ext>
            </a:extLst>
          </p:cNvPr>
          <p:cNvSpPr>
            <a:spLocks noGrp="1"/>
          </p:cNvSpPr>
          <p:nvPr>
            <p:ph type="title"/>
          </p:nvPr>
        </p:nvSpPr>
        <p:spPr>
          <a:xfrm>
            <a:off x="2555631" y="1260629"/>
            <a:ext cx="7080738" cy="2168371"/>
          </a:xfrm>
        </p:spPr>
        <p:txBody>
          <a:bodyPr vert="horz" lIns="91440" tIns="45720" rIns="91440" bIns="45720" rtlCol="0" anchor="ctr">
            <a:normAutofit fontScale="90000"/>
          </a:bodyPr>
          <a:lstStyle/>
          <a:p>
            <a:pPr algn="ctr"/>
            <a:r>
              <a:rPr lang="en-US" sz="5400" dirty="0">
                <a:solidFill>
                  <a:schemeClr val="bg1">
                    <a:lumMod val="95000"/>
                    <a:lumOff val="5000"/>
                  </a:schemeClr>
                </a:solidFill>
              </a:rPr>
              <a:t>What </a:t>
            </a:r>
            <a:r>
              <a:rPr lang="en-US" sz="5400" dirty="0" err="1">
                <a:solidFill>
                  <a:schemeClr val="bg1">
                    <a:lumMod val="95000"/>
                    <a:lumOff val="5000"/>
                  </a:schemeClr>
                </a:solidFill>
              </a:rPr>
              <a:t>a</a:t>
            </a:r>
            <a:r>
              <a:rPr lang="en-US" sz="9600" dirty="0" err="1">
                <a:solidFill>
                  <a:schemeClr val="bg1">
                    <a:lumMod val="95000"/>
                    <a:lumOff val="5000"/>
                  </a:schemeClr>
                </a:solidFill>
              </a:rPr>
              <a:t>What</a:t>
            </a:r>
            <a:r>
              <a:rPr lang="en-US" sz="9600" dirty="0">
                <a:solidFill>
                  <a:schemeClr val="bg1">
                    <a:lumMod val="95000"/>
                    <a:lumOff val="5000"/>
                  </a:schemeClr>
                </a:solidFill>
              </a:rPr>
              <a:t> are the visual arts?</a:t>
            </a:r>
            <a:br>
              <a:rPr lang="en-US" sz="9600" dirty="0">
                <a:solidFill>
                  <a:schemeClr val="bg1">
                    <a:lumMod val="95000"/>
                    <a:lumOff val="5000"/>
                  </a:schemeClr>
                </a:solidFill>
              </a:rPr>
            </a:br>
            <a:r>
              <a:rPr lang="en-US" sz="5400" dirty="0">
                <a:solidFill>
                  <a:schemeClr val="bg1">
                    <a:lumMod val="95000"/>
                    <a:lumOff val="5000"/>
                  </a:schemeClr>
                </a:solidFill>
              </a:rPr>
              <a:t>The visual arts are art forms such as painting, </a:t>
            </a:r>
            <a:r>
              <a:rPr lang="en-US" sz="5400" dirty="0" err="1">
                <a:solidFill>
                  <a:schemeClr val="bg1">
                    <a:lumMod val="95000"/>
                    <a:lumOff val="5000"/>
                  </a:schemeClr>
                </a:solidFill>
              </a:rPr>
              <a:t>drawing</a:t>
            </a:r>
            <a:r>
              <a:rPr lang="en-US" sz="9600" dirty="0" err="1">
                <a:solidFill>
                  <a:schemeClr val="bg1">
                    <a:lumMod val="95000"/>
                    <a:lumOff val="5000"/>
                  </a:schemeClr>
                </a:solidFill>
              </a:rPr>
              <a:t>What</a:t>
            </a:r>
            <a:r>
              <a:rPr lang="en-US" sz="9600" dirty="0">
                <a:solidFill>
                  <a:schemeClr val="bg1">
                    <a:lumMod val="95000"/>
                    <a:lumOff val="5000"/>
                  </a:schemeClr>
                </a:solidFill>
              </a:rPr>
              <a:t> are the visual arts?</a:t>
            </a:r>
            <a:br>
              <a:rPr lang="en-US" sz="9600" dirty="0">
                <a:solidFill>
                  <a:schemeClr val="bg1">
                    <a:lumMod val="95000"/>
                    <a:lumOff val="5000"/>
                  </a:schemeClr>
                </a:solidFill>
              </a:rPr>
            </a:br>
            <a:r>
              <a:rPr lang="en-US" sz="5400" dirty="0">
                <a:solidFill>
                  <a:schemeClr val="bg1">
                    <a:lumMod val="95000"/>
                    <a:lumOff val="5000"/>
                  </a:schemeClr>
                </a:solidFill>
              </a:rPr>
              <a:t>The visual arts are art forms such as painting, drawing, printmaking, sculpture, ceramics, photography, video, filmmaking, design, crafts and architecture., printmaking, sculpture, ceramics, photography, video, filmmaking, design, crafts and architecture.re the visual arts?</a:t>
            </a:r>
            <a:br>
              <a:rPr lang="en-US" sz="5400" dirty="0">
                <a:solidFill>
                  <a:schemeClr val="bg1">
                    <a:lumMod val="95000"/>
                    <a:lumOff val="5000"/>
                  </a:schemeClr>
                </a:solidFill>
              </a:rPr>
            </a:br>
            <a:r>
              <a:rPr lang="en-US" sz="2200" dirty="0">
                <a:solidFill>
                  <a:schemeClr val="bg1">
                    <a:lumMod val="95000"/>
                    <a:lumOff val="5000"/>
                  </a:schemeClr>
                </a:solidFill>
              </a:rPr>
              <a:t>The visual arts are art forms such as painting, drawing, printmaking, sculpture, ceramics, photography, video, filmmaking, design, crafts and architecture.</a:t>
            </a:r>
          </a:p>
        </p:txBody>
      </p:sp>
      <p:pic>
        <p:nvPicPr>
          <p:cNvPr id="5" name="Picture 4" descr="Text&#10;&#10;Description automatically generated">
            <a:extLst>
              <a:ext uri="{FF2B5EF4-FFF2-40B4-BE49-F238E27FC236}">
                <a16:creationId xmlns:a16="http://schemas.microsoft.com/office/drawing/2014/main" id="{930F3A6E-A558-01B5-7402-69283E17D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462" y="624345"/>
            <a:ext cx="8513422" cy="5609310"/>
          </a:xfrm>
          <a:prstGeom prst="rect">
            <a:avLst/>
          </a:prstGeom>
        </p:spPr>
      </p:pic>
    </p:spTree>
    <p:extLst>
      <p:ext uri="{BB962C8B-B14F-4D97-AF65-F5344CB8AC3E}">
        <p14:creationId xmlns:p14="http://schemas.microsoft.com/office/powerpoint/2010/main" val="426376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CED7-F82E-837C-FB34-5E7F0112E5CB}"/>
              </a:ext>
            </a:extLst>
          </p:cNvPr>
          <p:cNvSpPr>
            <a:spLocks noGrp="1"/>
          </p:cNvSpPr>
          <p:nvPr>
            <p:ph type="title" idx="4294967295"/>
          </p:nvPr>
        </p:nvSpPr>
        <p:spPr>
          <a:xfrm>
            <a:off x="208547" y="894514"/>
            <a:ext cx="10515600" cy="1325563"/>
          </a:xfrm>
        </p:spPr>
        <p:txBody>
          <a:bodyPr/>
          <a:lstStyle/>
          <a:p>
            <a:r>
              <a:rPr lang="en-US" altLang="en-US" dirty="0">
                <a:effectLst>
                  <a:outerShdw blurRad="38100" dist="38100" dir="2700000" algn="tl">
                    <a:srgbClr val="000000"/>
                  </a:outerShdw>
                </a:effectLst>
                <a:latin typeface="Verdana" panose="020B0604030504040204" pitchFamily="34" charset="0"/>
              </a:rPr>
              <a:t>The Process of Seeing</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35843" name="Content Placeholder 2">
            <a:extLst>
              <a:ext uri="{FF2B5EF4-FFF2-40B4-BE49-F238E27FC236}">
                <a16:creationId xmlns:a16="http://schemas.microsoft.com/office/drawing/2014/main" id="{8179A2F3-DC79-39FB-671A-88AD8A1F5CE6}"/>
              </a:ext>
            </a:extLst>
          </p:cNvPr>
          <p:cNvSpPr>
            <a:spLocks noGrp="1"/>
          </p:cNvSpPr>
          <p:nvPr>
            <p:ph idx="4294967295"/>
          </p:nvPr>
        </p:nvSpPr>
        <p:spPr>
          <a:xfrm>
            <a:off x="208547" y="2220077"/>
            <a:ext cx="6673516" cy="4486275"/>
          </a:xfrm>
        </p:spPr>
        <p:txBody>
          <a:bodyPr/>
          <a:lstStyle/>
          <a:p>
            <a:r>
              <a:rPr lang="en-US" altLang="en-US" dirty="0">
                <a:latin typeface="Verdana" panose="020B0604030504040204" pitchFamily="34" charset="0"/>
              </a:rPr>
              <a:t>Visual processing can be divided into reception, extraction, and inference.</a:t>
            </a:r>
          </a:p>
          <a:p>
            <a:pPr lvl="1"/>
            <a:r>
              <a:rPr lang="en-US" altLang="en-US" dirty="0">
                <a:latin typeface="Verdana" panose="020B0604030504040204" pitchFamily="34" charset="0"/>
              </a:rPr>
              <a:t>The human retina "edits" information from external sources.</a:t>
            </a:r>
          </a:p>
          <a:p>
            <a:r>
              <a:rPr lang="en-US" altLang="en-US" dirty="0">
                <a:latin typeface="Verdana" panose="020B0604030504040204" pitchFamily="34" charset="0"/>
              </a:rPr>
              <a:t>One of the basic ways of seeing is through linear perspective which is a process that anyone can embrace invented during the Italian Renaissance.</a:t>
            </a:r>
          </a:p>
        </p:txBody>
      </p:sp>
      <p:pic>
        <p:nvPicPr>
          <p:cNvPr id="4" name="Picture 3" descr="Diagram&#10;&#10;Description automatically generated">
            <a:extLst>
              <a:ext uri="{FF2B5EF4-FFF2-40B4-BE49-F238E27FC236}">
                <a16:creationId xmlns:a16="http://schemas.microsoft.com/office/drawing/2014/main" id="{DA888B07-A276-9F52-943D-DB38D6FAA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013" y="1690689"/>
            <a:ext cx="4279987" cy="5167312"/>
          </a:xfrm>
          <a:prstGeom prst="rect">
            <a:avLst/>
          </a:prstGeom>
        </p:spPr>
      </p:pic>
    </p:spTree>
  </p:cSld>
  <p:clrMapOvr>
    <a:masterClrMapping/>
  </p:clrMapOvr>
  <p:transition spd="slow" advTm="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schematic&#10;&#10;Description automatically generated">
            <a:extLst>
              <a:ext uri="{FF2B5EF4-FFF2-40B4-BE49-F238E27FC236}">
                <a16:creationId xmlns:a16="http://schemas.microsoft.com/office/drawing/2014/main" id="{C1969FB3-C4A5-6290-76F9-DA851C273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969" y="459241"/>
            <a:ext cx="6365290" cy="5939518"/>
          </a:xfrm>
          <a:prstGeom prst="rect">
            <a:avLst/>
          </a:prstGeom>
        </p:spPr>
      </p:pic>
    </p:spTree>
    <p:extLst>
      <p:ext uri="{BB962C8B-B14F-4D97-AF65-F5344CB8AC3E}">
        <p14:creationId xmlns:p14="http://schemas.microsoft.com/office/powerpoint/2010/main" val="35265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C339-94CC-82B1-9E2F-A93FB5884D6A}"/>
              </a:ext>
            </a:extLst>
          </p:cNvPr>
          <p:cNvSpPr>
            <a:spLocks noGrp="1"/>
          </p:cNvSpPr>
          <p:nvPr>
            <p:ph type="title"/>
          </p:nvPr>
        </p:nvSpPr>
        <p:spPr>
          <a:xfrm>
            <a:off x="682894" y="-755984"/>
            <a:ext cx="10515600" cy="3238500"/>
          </a:xfrm>
        </p:spPr>
        <p:txBody>
          <a:bodyPr>
            <a:noAutofit/>
          </a:bodyPr>
          <a:lstStyle/>
          <a:p>
            <a:br>
              <a:rPr lang="en-US" sz="2800" dirty="0">
                <a:latin typeface="+mn-lt"/>
              </a:rPr>
            </a:br>
            <a:br>
              <a:rPr lang="en-US" sz="2800" dirty="0">
                <a:latin typeface="+mn-lt"/>
              </a:rPr>
            </a:br>
            <a:br>
              <a:rPr lang="en-US" sz="2800" dirty="0">
                <a:latin typeface="+mn-lt"/>
              </a:rPr>
            </a:br>
            <a:r>
              <a:rPr lang="en-US" sz="2400" dirty="0">
                <a:solidFill>
                  <a:schemeClr val="tx1"/>
                </a:solidFill>
                <a:latin typeface="Verdana" panose="020B0604030504040204" pitchFamily="34" charset="0"/>
                <a:ea typeface="Verdana" panose="020B0604030504040204" pitchFamily="34" charset="0"/>
              </a:rPr>
              <a:t>Artists use this drawing procedure to serve their own creative vision to provide illusionistic depth perception. The legacy of this 607-year-old technique, structures how we really see and perceive the world from our binocular vision and station viewing points .</a:t>
            </a:r>
          </a:p>
        </p:txBody>
      </p:sp>
      <p:pic>
        <p:nvPicPr>
          <p:cNvPr id="8" name="Content Placeholder 7" descr="Diagram&#10;&#10;Description automatically generated">
            <a:extLst>
              <a:ext uri="{FF2B5EF4-FFF2-40B4-BE49-F238E27FC236}">
                <a16:creationId xmlns:a16="http://schemas.microsoft.com/office/drawing/2014/main" id="{38C19B27-40DC-1425-81B2-BDDE981203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5188" y="2756234"/>
            <a:ext cx="4931485" cy="3726011"/>
          </a:xfrm>
          <a:prstGeom prst="rect">
            <a:avLst/>
          </a:prstGeom>
        </p:spPr>
      </p:pic>
    </p:spTree>
    <p:extLst>
      <p:ext uri="{BB962C8B-B14F-4D97-AF65-F5344CB8AC3E}">
        <p14:creationId xmlns:p14="http://schemas.microsoft.com/office/powerpoint/2010/main" val="420843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A590A-A03C-7197-980E-888369E60FD2}"/>
              </a:ext>
            </a:extLst>
          </p:cNvPr>
          <p:cNvSpPr>
            <a:spLocks noGrp="1"/>
          </p:cNvSpPr>
          <p:nvPr>
            <p:ph type="title" idx="4294967295"/>
          </p:nvPr>
        </p:nvSpPr>
        <p:spPr>
          <a:xfrm>
            <a:off x="0" y="365125"/>
            <a:ext cx="10515600" cy="1325563"/>
          </a:xfrm>
        </p:spPr>
        <p:txBody>
          <a:bodyPr/>
          <a:lstStyle/>
          <a:p>
            <a:r>
              <a:rPr lang="en-US" b="1" dirty="0"/>
              <a:t>The One-point Perspective Drawing Process</a:t>
            </a:r>
          </a:p>
        </p:txBody>
      </p:sp>
      <p:sp>
        <p:nvSpPr>
          <p:cNvPr id="5" name="Content Placeholder 4">
            <a:extLst>
              <a:ext uri="{FF2B5EF4-FFF2-40B4-BE49-F238E27FC236}">
                <a16:creationId xmlns:a16="http://schemas.microsoft.com/office/drawing/2014/main" id="{8C05481C-5BD5-BA0C-C508-CB8405DC7BFF}"/>
              </a:ext>
            </a:extLst>
          </p:cNvPr>
          <p:cNvSpPr>
            <a:spLocks noGrp="1"/>
          </p:cNvSpPr>
          <p:nvPr>
            <p:ph idx="4294967295"/>
          </p:nvPr>
        </p:nvSpPr>
        <p:spPr>
          <a:xfrm>
            <a:off x="0" y="1825624"/>
            <a:ext cx="8900160" cy="4925695"/>
          </a:xfrm>
        </p:spPr>
        <p:txBody>
          <a:bodyPr>
            <a:normAutofit fontScale="85000" lnSpcReduction="20000"/>
          </a:bodyPr>
          <a:lstStyle/>
          <a:p>
            <a:pPr marL="0" indent="0">
              <a:buNone/>
            </a:pPr>
            <a:r>
              <a:rPr lang="en-US" sz="3000" dirty="0"/>
              <a:t>One point perspective is composed of </a:t>
            </a:r>
            <a:r>
              <a:rPr lang="en-US" sz="3000" i="1" dirty="0"/>
              <a:t>three</a:t>
            </a:r>
            <a:r>
              <a:rPr lang="en-US" sz="3000" dirty="0"/>
              <a:t> components:</a:t>
            </a:r>
          </a:p>
          <a:p>
            <a:pPr marL="0" indent="0">
              <a:buNone/>
            </a:pPr>
            <a:endParaRPr lang="en-US" sz="3000" dirty="0"/>
          </a:p>
          <a:p>
            <a:r>
              <a:rPr lang="en-US" sz="3000" dirty="0"/>
              <a:t>A horizon line</a:t>
            </a:r>
          </a:p>
          <a:p>
            <a:r>
              <a:rPr lang="en-US" sz="3000" dirty="0"/>
              <a:t>Converging or orthogonal lines leading to…</a:t>
            </a:r>
          </a:p>
          <a:p>
            <a:r>
              <a:rPr lang="en-US" sz="3000" dirty="0"/>
              <a:t>A vanishing point</a:t>
            </a:r>
          </a:p>
          <a:p>
            <a:pPr marL="0" indent="0">
              <a:buNone/>
            </a:pPr>
            <a:endParaRPr lang="en-US" sz="3000" dirty="0"/>
          </a:p>
          <a:p>
            <a:pPr marL="0" indent="0">
              <a:buNone/>
            </a:pPr>
            <a:r>
              <a:rPr lang="en-US" sz="3000" dirty="0"/>
              <a:t>This type of perspective requires the viewer to be placed in a station point relative to their view. The diagram on the right, illustrates our </a:t>
            </a:r>
            <a:r>
              <a:rPr lang="en-US" sz="3000" b="1" i="1" dirty="0"/>
              <a:t>cone of vision </a:t>
            </a:r>
            <a:r>
              <a:rPr lang="en-US" sz="3000" dirty="0"/>
              <a:t>revealing these  basic aspects. The next slide shows the following photographs composed by me revealing the same pathway near the Missouri river in Kansas City, MO.:</a:t>
            </a:r>
          </a:p>
          <a:p>
            <a:endParaRPr lang="en-US" dirty="0"/>
          </a:p>
          <a:p>
            <a:endParaRPr lang="en-US" dirty="0"/>
          </a:p>
        </p:txBody>
      </p:sp>
      <p:pic>
        <p:nvPicPr>
          <p:cNvPr id="3" name="Picture 2" descr="Diagram, schematic&#10;&#10;Description automatically generated">
            <a:extLst>
              <a:ext uri="{FF2B5EF4-FFF2-40B4-BE49-F238E27FC236}">
                <a16:creationId xmlns:a16="http://schemas.microsoft.com/office/drawing/2014/main" id="{C6A23288-B3BE-DE7F-7FBC-C57093A2C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373" y="1825625"/>
            <a:ext cx="2847975" cy="2657475"/>
          </a:xfrm>
          <a:prstGeom prst="rect">
            <a:avLst/>
          </a:prstGeom>
        </p:spPr>
      </p:pic>
    </p:spTree>
    <p:extLst>
      <p:ext uri="{BB962C8B-B14F-4D97-AF65-F5344CB8AC3E}">
        <p14:creationId xmlns:p14="http://schemas.microsoft.com/office/powerpoint/2010/main" val="9297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507</TotalTime>
  <Words>1959</Words>
  <Application>Microsoft Office PowerPoint</Application>
  <PresentationFormat>Widescreen</PresentationFormat>
  <Paragraphs>79</Paragraphs>
  <Slides>35</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Trebuchet MS</vt:lpstr>
      <vt:lpstr>Verdana</vt:lpstr>
      <vt:lpstr>Wingdings 3</vt:lpstr>
      <vt:lpstr>Facet</vt:lpstr>
      <vt:lpstr>The role of the visual arts in better understanding our world.</vt:lpstr>
      <vt:lpstr>PowerPoint Presentation</vt:lpstr>
      <vt:lpstr>Art and the Idea of Beauty</vt:lpstr>
      <vt:lpstr>Art is something we do! Art is an expression of our thoughts, emotions, intuitions, and desires. </vt:lpstr>
      <vt:lpstr>What aWhat are the visual arts? The visual arts are art forms such as painting, drawingWhat are the visual arts? The visual arts are art forms such as painting, drawing, printmaking, sculpture, ceramics, photography, video, filmmaking, design, crafts and architecture., printmaking, sculpture, ceramics, photography, video, filmmaking, design, crafts and architecture.re the visual arts? The visual arts are art forms such as painting, drawing, printmaking, sculpture, ceramics, photography, video, filmmaking, design, crafts and architecture.</vt:lpstr>
      <vt:lpstr>The Process of Seeing </vt:lpstr>
      <vt:lpstr>PowerPoint Presentation</vt:lpstr>
      <vt:lpstr>   Artists use this drawing procedure to serve their own creative vision to provide illusionistic depth perception. The legacy of this 607-year-old technique, structures how we really see and perceive the world from our binocular vision and station viewing points .</vt:lpstr>
      <vt:lpstr>The One-point Perspective Drawing Process</vt:lpstr>
      <vt:lpstr>PowerPoint Presentation</vt:lpstr>
      <vt:lpstr>Here we see a photographic reference image and gesture sketch taken and drawn by me depicting a horizon line, vanishing point and converging lines.</vt:lpstr>
      <vt:lpstr>A drawing begins with a loose gesture sketch which can advance toward a state of finish, seen in this student drawing of a roadway.</vt:lpstr>
      <vt:lpstr>In this photograph we can clearly see one point perspective combining in a more complex image including hard edge objects (posts)and an S curve road receding in the distance. Here we see multiple one-point perspectives. </vt:lpstr>
      <vt:lpstr> Yet another way we naturally see is via value/tonality as seen in this photograph of a mountain vista. We refer to this as atmospheric perspective:</vt:lpstr>
      <vt:lpstr>The Near and the Far </vt:lpstr>
      <vt:lpstr>Utagawa Hiroshige (Ando), Moon Pine, Ueno, No. 89 from One Hundred Famous Views of Edo.  1856. Woodblock print, 14-3/16 × 9-1/4". The Brooklyn Museum.  Gift of Anna Ferris, 30.1478.89. [Fig. 4-23]</vt:lpstr>
      <vt:lpstr>The Creative Process</vt:lpstr>
      <vt:lpstr>PowerPoint Presentation</vt:lpstr>
      <vt:lpstr>PowerPoint Presentation</vt:lpstr>
      <vt:lpstr>PowerPoint Presentation</vt:lpstr>
      <vt:lpstr> The Proa boat was is a unique sailboat which originated in Polynesia. Many different Polynesian people groups populated and traded amongst other islanders of Oceana, a region made up of thousands of islands throughout the Central and South Pacific Ocean. This boat is an example of form(outward appearance) and function ( this boat allowed used the power of wind and currents). </vt:lpstr>
      <vt:lpstr>Art and the Idea of Beauty </vt:lpstr>
      <vt:lpstr>Roles of the Artist: Truth Telling </vt:lpstr>
      <vt:lpstr>Ken Gonzales-Day, "At daylight the miserable man was carried to an oak…," from the series Searching for California Hang Trees.  2007. Chromogenic print, 35 × 45". Smithsonian American Art Museum, Washington, D.C. Museum purchase through the Luisita L. and Franz H. Denghausen Endowment, 2012.12.1. © 2015. Digital image, Smithsonian American Art Museum, Washington, D.C./Scala, Florence. © 2015 Ken Gonzales-Day. [Fig. 1-16]</vt:lpstr>
      <vt:lpstr>Roles of the Artist: Architecture </vt:lpstr>
      <vt:lpstr> </vt:lpstr>
      <vt:lpstr>Renzo Piano, Jean-Marie Tjibaou Cultural Center, Nouméa, New Caledonia.  1991–98. © Giraud-Langevin/Sygma/Corbis. [Fig. 1-18]</vt:lpstr>
      <vt:lpstr>Roles of the Artist :Believed, but not seen (Faith/Religion/Spirituality)  </vt:lpstr>
      <vt:lpstr>Roles of the Artist </vt:lpstr>
      <vt:lpstr>Jan van Eyck, The Ghent Altarpiece.  ca. 1432. Oil on panel, 11' 5" × 15' 1". Church of St. Bavo, Ghent, Belgium. © 2015 Photo Scala, Florence. [Fig. 1-21]</vt:lpstr>
      <vt:lpstr>Jan van Eyck, God, panel from The Ghent Altarpiece.  ca. 1432. © 2015 Photo Scala, Florence. [Fig. 1-22]</vt:lpstr>
      <vt:lpstr>Here we have a photo image of Christ painted on a wall to lend yet another art form we refer to as public art(murals), seen by numerous persons in the open air.</vt:lpstr>
      <vt:lpstr>Another mural is the public artwork painted in 1974 organized by Dr. Judith Baca.   The Great Wall of Los Angeles (also known as The History of California) is a half-mile long mural depicting the history of California through images of significant figures and historic events from diverse and traditionally marginalized communities.</vt:lpstr>
      <vt:lpstr>Part of my personal creative work was a representation of mentally challenged persons who have been marginalized in our society. I had a mentally challenged brother who was the well spring of my personal body of work. My focus was to bring attention to the plight of these individuals in a series entitled: “Tom’s World.”</vt:lpstr>
      <vt:lpstr>  In summary, visual art provides a rich dimension to the human viewing experience. Art stops us in our tracks to contemplate our human condition!   Artists bring to our attention atrocity, joy, pain, wonderment and a whole host of emotions.   They challenge us using a variety of media to contemplate ourselves in the process of seeing.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visual arts in better understanding our world. Include an under-represented individual or group as a part of your presentation</dc:title>
  <dc:creator>David Harmon</dc:creator>
  <cp:lastModifiedBy>David Harmon</cp:lastModifiedBy>
  <cp:revision>15</cp:revision>
  <dcterms:created xsi:type="dcterms:W3CDTF">2022-07-24T16:00:13Z</dcterms:created>
  <dcterms:modified xsi:type="dcterms:W3CDTF">2022-07-27T23:24:24Z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858639</vt:lpwstr>
  </property>
  <property fmtid="{D5CDD505-2E9C-101B-9397-08002B2CF9AE}" pid="3" name="NXPowerLiteSettings">
    <vt:lpwstr>F7000400038000</vt:lpwstr>
  </property>
  <property fmtid="{D5CDD505-2E9C-101B-9397-08002B2CF9AE}" pid="4" name="NXPowerLiteVersion">
    <vt:lpwstr>S9.1.4</vt:lpwstr>
  </property>
</Properties>
</file>