
<file path=[Content_Types].xml><?xml version="1.0" encoding="utf-8"?>
<Types xmlns="http://schemas.openxmlformats.org/package/2006/content-types">
  <Default Extension="jfif" ContentType="image/jpeg"/>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1" r:id="rId3"/>
    <p:sldId id="292" r:id="rId4"/>
    <p:sldId id="293" r:id="rId5"/>
    <p:sldId id="294" r:id="rId6"/>
    <p:sldId id="295" r:id="rId7"/>
    <p:sldId id="296" r:id="rId8"/>
    <p:sldId id="298" r:id="rId9"/>
    <p:sldId id="299" r:id="rId10"/>
    <p:sldId id="290" r:id="rId11"/>
    <p:sldId id="268" r:id="rId12"/>
    <p:sldId id="269" r:id="rId13"/>
    <p:sldId id="284" r:id="rId14"/>
    <p:sldId id="285" r:id="rId15"/>
    <p:sldId id="286" r:id="rId16"/>
    <p:sldId id="287" r:id="rId17"/>
    <p:sldId id="288" r:id="rId18"/>
    <p:sldId id="270" r:id="rId19"/>
    <p:sldId id="289" r:id="rId20"/>
    <p:sldId id="259" r:id="rId21"/>
    <p:sldId id="260" r:id="rId22"/>
    <p:sldId id="261" r:id="rId23"/>
    <p:sldId id="262" r:id="rId24"/>
    <p:sldId id="263" r:id="rId25"/>
    <p:sldId id="264" r:id="rId26"/>
    <p:sldId id="265" r:id="rId27"/>
    <p:sldId id="266" r:id="rId28"/>
    <p:sldId id="267" r:id="rId29"/>
    <p:sldId id="271" r:id="rId30"/>
    <p:sldId id="272" r:id="rId31"/>
    <p:sldId id="273" r:id="rId32"/>
    <p:sldId id="282" r:id="rId33"/>
    <p:sldId id="274" r:id="rId34"/>
    <p:sldId id="275" r:id="rId35"/>
    <p:sldId id="276" r:id="rId36"/>
    <p:sldId id="277" r:id="rId37"/>
    <p:sldId id="279" r:id="rId38"/>
    <p:sldId id="280" r:id="rId39"/>
    <p:sldId id="281" r:id="rId40"/>
    <p:sldId id="300"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B0BE0-E06B-49EF-A67B-41C52601772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30AF4E4-0FA8-44DE-A31F-2F1AFDCAEC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4738338-7CFD-4A1B-927A-A5CA9B0945A3}"/>
              </a:ext>
            </a:extLst>
          </p:cNvPr>
          <p:cNvSpPr>
            <a:spLocks noGrp="1"/>
          </p:cNvSpPr>
          <p:nvPr>
            <p:ph type="dt" sz="half" idx="10"/>
          </p:nvPr>
        </p:nvSpPr>
        <p:spPr/>
        <p:txBody>
          <a:bodyPr/>
          <a:lstStyle/>
          <a:p>
            <a:fld id="{CB5E8ACA-B622-4A41-89EC-42FF12F1A52F}" type="datetimeFigureOut">
              <a:rPr lang="en-US" smtClean="0"/>
              <a:t>8/13/2022</a:t>
            </a:fld>
            <a:endParaRPr lang="en-US"/>
          </a:p>
        </p:txBody>
      </p:sp>
      <p:sp>
        <p:nvSpPr>
          <p:cNvPr id="5" name="Footer Placeholder 4">
            <a:extLst>
              <a:ext uri="{FF2B5EF4-FFF2-40B4-BE49-F238E27FC236}">
                <a16:creationId xmlns:a16="http://schemas.microsoft.com/office/drawing/2014/main" id="{74775194-BE0A-4485-96C1-4C10960FA2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6B1C11-5353-419B-A3FD-3277B898D35F}"/>
              </a:ext>
            </a:extLst>
          </p:cNvPr>
          <p:cNvSpPr>
            <a:spLocks noGrp="1"/>
          </p:cNvSpPr>
          <p:nvPr>
            <p:ph type="sldNum" sz="quarter" idx="12"/>
          </p:nvPr>
        </p:nvSpPr>
        <p:spPr/>
        <p:txBody>
          <a:bodyPr/>
          <a:lstStyle/>
          <a:p>
            <a:fld id="{617C2463-330A-4505-9CB5-B65A4025FE7A}" type="slidenum">
              <a:rPr lang="en-US" smtClean="0"/>
              <a:t>‹#›</a:t>
            </a:fld>
            <a:endParaRPr lang="en-US"/>
          </a:p>
        </p:txBody>
      </p:sp>
    </p:spTree>
    <p:extLst>
      <p:ext uri="{BB962C8B-B14F-4D97-AF65-F5344CB8AC3E}">
        <p14:creationId xmlns:p14="http://schemas.microsoft.com/office/powerpoint/2010/main" val="4197004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3B239-5136-4272-8913-1468402DB76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DDB9EC8-2D51-4820-8DF2-8DE85D7764F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85A3D1-F37F-4BE3-A454-6774C7278F7A}"/>
              </a:ext>
            </a:extLst>
          </p:cNvPr>
          <p:cNvSpPr>
            <a:spLocks noGrp="1"/>
          </p:cNvSpPr>
          <p:nvPr>
            <p:ph type="dt" sz="half" idx="10"/>
          </p:nvPr>
        </p:nvSpPr>
        <p:spPr/>
        <p:txBody>
          <a:bodyPr/>
          <a:lstStyle/>
          <a:p>
            <a:fld id="{CB5E8ACA-B622-4A41-89EC-42FF12F1A52F}" type="datetimeFigureOut">
              <a:rPr lang="en-US" smtClean="0"/>
              <a:t>8/13/2022</a:t>
            </a:fld>
            <a:endParaRPr lang="en-US"/>
          </a:p>
        </p:txBody>
      </p:sp>
      <p:sp>
        <p:nvSpPr>
          <p:cNvPr id="5" name="Footer Placeholder 4">
            <a:extLst>
              <a:ext uri="{FF2B5EF4-FFF2-40B4-BE49-F238E27FC236}">
                <a16:creationId xmlns:a16="http://schemas.microsoft.com/office/drawing/2014/main" id="{21FD63BE-3BF6-4F96-90F3-8D24835765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71F68B-E0FB-45FA-97F5-62102B94C39C}"/>
              </a:ext>
            </a:extLst>
          </p:cNvPr>
          <p:cNvSpPr>
            <a:spLocks noGrp="1"/>
          </p:cNvSpPr>
          <p:nvPr>
            <p:ph type="sldNum" sz="quarter" idx="12"/>
          </p:nvPr>
        </p:nvSpPr>
        <p:spPr/>
        <p:txBody>
          <a:bodyPr/>
          <a:lstStyle/>
          <a:p>
            <a:fld id="{617C2463-330A-4505-9CB5-B65A4025FE7A}" type="slidenum">
              <a:rPr lang="en-US" smtClean="0"/>
              <a:t>‹#›</a:t>
            </a:fld>
            <a:endParaRPr lang="en-US"/>
          </a:p>
        </p:txBody>
      </p:sp>
    </p:spTree>
    <p:extLst>
      <p:ext uri="{BB962C8B-B14F-4D97-AF65-F5344CB8AC3E}">
        <p14:creationId xmlns:p14="http://schemas.microsoft.com/office/powerpoint/2010/main" val="3267789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71B3524-24E1-4120-9005-C897BA3875F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313D667-21EE-4671-A1AC-767EF00F275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59D7B9-0C58-4607-A0C8-341A05DC4EBC}"/>
              </a:ext>
            </a:extLst>
          </p:cNvPr>
          <p:cNvSpPr>
            <a:spLocks noGrp="1"/>
          </p:cNvSpPr>
          <p:nvPr>
            <p:ph type="dt" sz="half" idx="10"/>
          </p:nvPr>
        </p:nvSpPr>
        <p:spPr/>
        <p:txBody>
          <a:bodyPr/>
          <a:lstStyle/>
          <a:p>
            <a:fld id="{CB5E8ACA-B622-4A41-89EC-42FF12F1A52F}" type="datetimeFigureOut">
              <a:rPr lang="en-US" smtClean="0"/>
              <a:t>8/13/2022</a:t>
            </a:fld>
            <a:endParaRPr lang="en-US"/>
          </a:p>
        </p:txBody>
      </p:sp>
      <p:sp>
        <p:nvSpPr>
          <p:cNvPr id="5" name="Footer Placeholder 4">
            <a:extLst>
              <a:ext uri="{FF2B5EF4-FFF2-40B4-BE49-F238E27FC236}">
                <a16:creationId xmlns:a16="http://schemas.microsoft.com/office/drawing/2014/main" id="{8F0C0165-E441-4F78-8A6B-6BC31C0578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4FA0E9-2A62-4D28-AB11-283E51CA5342}"/>
              </a:ext>
            </a:extLst>
          </p:cNvPr>
          <p:cNvSpPr>
            <a:spLocks noGrp="1"/>
          </p:cNvSpPr>
          <p:nvPr>
            <p:ph type="sldNum" sz="quarter" idx="12"/>
          </p:nvPr>
        </p:nvSpPr>
        <p:spPr/>
        <p:txBody>
          <a:bodyPr/>
          <a:lstStyle/>
          <a:p>
            <a:fld id="{617C2463-330A-4505-9CB5-B65A4025FE7A}" type="slidenum">
              <a:rPr lang="en-US" smtClean="0"/>
              <a:t>‹#›</a:t>
            </a:fld>
            <a:endParaRPr lang="en-US"/>
          </a:p>
        </p:txBody>
      </p:sp>
    </p:spTree>
    <p:extLst>
      <p:ext uri="{BB962C8B-B14F-4D97-AF65-F5344CB8AC3E}">
        <p14:creationId xmlns:p14="http://schemas.microsoft.com/office/powerpoint/2010/main" val="2568568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BA01F-2073-4934-A47D-246C734324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A9320E3-532D-4A38-A100-D847FDE69A6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02AC87-6E87-4A9B-A36A-2493646B1DAB}"/>
              </a:ext>
            </a:extLst>
          </p:cNvPr>
          <p:cNvSpPr>
            <a:spLocks noGrp="1"/>
          </p:cNvSpPr>
          <p:nvPr>
            <p:ph type="dt" sz="half" idx="10"/>
          </p:nvPr>
        </p:nvSpPr>
        <p:spPr/>
        <p:txBody>
          <a:bodyPr/>
          <a:lstStyle/>
          <a:p>
            <a:fld id="{CB5E8ACA-B622-4A41-89EC-42FF12F1A52F}" type="datetimeFigureOut">
              <a:rPr lang="en-US" smtClean="0"/>
              <a:t>8/13/2022</a:t>
            </a:fld>
            <a:endParaRPr lang="en-US"/>
          </a:p>
        </p:txBody>
      </p:sp>
      <p:sp>
        <p:nvSpPr>
          <p:cNvPr id="5" name="Footer Placeholder 4">
            <a:extLst>
              <a:ext uri="{FF2B5EF4-FFF2-40B4-BE49-F238E27FC236}">
                <a16:creationId xmlns:a16="http://schemas.microsoft.com/office/drawing/2014/main" id="{FE5617B7-271B-4357-BD60-BD3D4C1864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502642-4876-418A-895D-BF5CEB1B695C}"/>
              </a:ext>
            </a:extLst>
          </p:cNvPr>
          <p:cNvSpPr>
            <a:spLocks noGrp="1"/>
          </p:cNvSpPr>
          <p:nvPr>
            <p:ph type="sldNum" sz="quarter" idx="12"/>
          </p:nvPr>
        </p:nvSpPr>
        <p:spPr/>
        <p:txBody>
          <a:bodyPr/>
          <a:lstStyle/>
          <a:p>
            <a:fld id="{617C2463-330A-4505-9CB5-B65A4025FE7A}" type="slidenum">
              <a:rPr lang="en-US" smtClean="0"/>
              <a:t>‹#›</a:t>
            </a:fld>
            <a:endParaRPr lang="en-US"/>
          </a:p>
        </p:txBody>
      </p:sp>
    </p:spTree>
    <p:extLst>
      <p:ext uri="{BB962C8B-B14F-4D97-AF65-F5344CB8AC3E}">
        <p14:creationId xmlns:p14="http://schemas.microsoft.com/office/powerpoint/2010/main" val="4250375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7E3E7-DFC7-4301-BE89-8EB95153B18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165B7B6-2CDC-4A75-B68D-F52C083B81B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B3B554F-61F7-47D9-8FD1-F59028EA1F6F}"/>
              </a:ext>
            </a:extLst>
          </p:cNvPr>
          <p:cNvSpPr>
            <a:spLocks noGrp="1"/>
          </p:cNvSpPr>
          <p:nvPr>
            <p:ph type="dt" sz="half" idx="10"/>
          </p:nvPr>
        </p:nvSpPr>
        <p:spPr/>
        <p:txBody>
          <a:bodyPr/>
          <a:lstStyle/>
          <a:p>
            <a:fld id="{CB5E8ACA-B622-4A41-89EC-42FF12F1A52F}" type="datetimeFigureOut">
              <a:rPr lang="en-US" smtClean="0"/>
              <a:t>8/13/2022</a:t>
            </a:fld>
            <a:endParaRPr lang="en-US"/>
          </a:p>
        </p:txBody>
      </p:sp>
      <p:sp>
        <p:nvSpPr>
          <p:cNvPr id="5" name="Footer Placeholder 4">
            <a:extLst>
              <a:ext uri="{FF2B5EF4-FFF2-40B4-BE49-F238E27FC236}">
                <a16:creationId xmlns:a16="http://schemas.microsoft.com/office/drawing/2014/main" id="{3D207E96-5757-4907-AF5B-4258D813F1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D8CE2D-561C-494D-9923-24346D334B29}"/>
              </a:ext>
            </a:extLst>
          </p:cNvPr>
          <p:cNvSpPr>
            <a:spLocks noGrp="1"/>
          </p:cNvSpPr>
          <p:nvPr>
            <p:ph type="sldNum" sz="quarter" idx="12"/>
          </p:nvPr>
        </p:nvSpPr>
        <p:spPr/>
        <p:txBody>
          <a:bodyPr/>
          <a:lstStyle/>
          <a:p>
            <a:fld id="{617C2463-330A-4505-9CB5-B65A4025FE7A}" type="slidenum">
              <a:rPr lang="en-US" smtClean="0"/>
              <a:t>‹#›</a:t>
            </a:fld>
            <a:endParaRPr lang="en-US"/>
          </a:p>
        </p:txBody>
      </p:sp>
    </p:spTree>
    <p:extLst>
      <p:ext uri="{BB962C8B-B14F-4D97-AF65-F5344CB8AC3E}">
        <p14:creationId xmlns:p14="http://schemas.microsoft.com/office/powerpoint/2010/main" val="1507031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36D9B-7DA6-45FD-94F2-69E35750C8B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259F05A-DA53-4A77-BBB9-62DCF5E03C2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48B0367-42B5-45A5-9B2D-BE20852B101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3C6EFDD-7EA3-460D-8735-7A718E18B325}"/>
              </a:ext>
            </a:extLst>
          </p:cNvPr>
          <p:cNvSpPr>
            <a:spLocks noGrp="1"/>
          </p:cNvSpPr>
          <p:nvPr>
            <p:ph type="dt" sz="half" idx="10"/>
          </p:nvPr>
        </p:nvSpPr>
        <p:spPr/>
        <p:txBody>
          <a:bodyPr/>
          <a:lstStyle/>
          <a:p>
            <a:fld id="{CB5E8ACA-B622-4A41-89EC-42FF12F1A52F}" type="datetimeFigureOut">
              <a:rPr lang="en-US" smtClean="0"/>
              <a:t>8/13/2022</a:t>
            </a:fld>
            <a:endParaRPr lang="en-US"/>
          </a:p>
        </p:txBody>
      </p:sp>
      <p:sp>
        <p:nvSpPr>
          <p:cNvPr id="6" name="Footer Placeholder 5">
            <a:extLst>
              <a:ext uri="{FF2B5EF4-FFF2-40B4-BE49-F238E27FC236}">
                <a16:creationId xmlns:a16="http://schemas.microsoft.com/office/drawing/2014/main" id="{7FEF6C5B-8889-4774-83AB-237126C618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212832-FE25-4A47-87E6-A0DA852D96BD}"/>
              </a:ext>
            </a:extLst>
          </p:cNvPr>
          <p:cNvSpPr>
            <a:spLocks noGrp="1"/>
          </p:cNvSpPr>
          <p:nvPr>
            <p:ph type="sldNum" sz="quarter" idx="12"/>
          </p:nvPr>
        </p:nvSpPr>
        <p:spPr/>
        <p:txBody>
          <a:bodyPr/>
          <a:lstStyle/>
          <a:p>
            <a:fld id="{617C2463-330A-4505-9CB5-B65A4025FE7A}" type="slidenum">
              <a:rPr lang="en-US" smtClean="0"/>
              <a:t>‹#›</a:t>
            </a:fld>
            <a:endParaRPr lang="en-US"/>
          </a:p>
        </p:txBody>
      </p:sp>
    </p:spTree>
    <p:extLst>
      <p:ext uri="{BB962C8B-B14F-4D97-AF65-F5344CB8AC3E}">
        <p14:creationId xmlns:p14="http://schemas.microsoft.com/office/powerpoint/2010/main" val="991366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59227-D737-4939-AC91-E965AE2F552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B1C89FC-0564-4A88-9993-C900E725B2F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533A063-D65B-4128-BFE5-9678D76F402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31EA9BE-E1C3-4F8D-B531-3DFB7225DE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88EE12B-EC6B-4227-8ED3-F3F42876B17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701E1D-7710-40DF-99EC-22EC778A0C48}"/>
              </a:ext>
            </a:extLst>
          </p:cNvPr>
          <p:cNvSpPr>
            <a:spLocks noGrp="1"/>
          </p:cNvSpPr>
          <p:nvPr>
            <p:ph type="dt" sz="half" idx="10"/>
          </p:nvPr>
        </p:nvSpPr>
        <p:spPr/>
        <p:txBody>
          <a:bodyPr/>
          <a:lstStyle/>
          <a:p>
            <a:fld id="{CB5E8ACA-B622-4A41-89EC-42FF12F1A52F}" type="datetimeFigureOut">
              <a:rPr lang="en-US" smtClean="0"/>
              <a:t>8/13/2022</a:t>
            </a:fld>
            <a:endParaRPr lang="en-US"/>
          </a:p>
        </p:txBody>
      </p:sp>
      <p:sp>
        <p:nvSpPr>
          <p:cNvPr id="8" name="Footer Placeholder 7">
            <a:extLst>
              <a:ext uri="{FF2B5EF4-FFF2-40B4-BE49-F238E27FC236}">
                <a16:creationId xmlns:a16="http://schemas.microsoft.com/office/drawing/2014/main" id="{53788DA4-9290-4F56-AD6C-2BFA97F4794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E640653-4E2E-4ED4-B5FB-C9763191A437}"/>
              </a:ext>
            </a:extLst>
          </p:cNvPr>
          <p:cNvSpPr>
            <a:spLocks noGrp="1"/>
          </p:cNvSpPr>
          <p:nvPr>
            <p:ph type="sldNum" sz="quarter" idx="12"/>
          </p:nvPr>
        </p:nvSpPr>
        <p:spPr/>
        <p:txBody>
          <a:bodyPr/>
          <a:lstStyle/>
          <a:p>
            <a:fld id="{617C2463-330A-4505-9CB5-B65A4025FE7A}" type="slidenum">
              <a:rPr lang="en-US" smtClean="0"/>
              <a:t>‹#›</a:t>
            </a:fld>
            <a:endParaRPr lang="en-US"/>
          </a:p>
        </p:txBody>
      </p:sp>
    </p:spTree>
    <p:extLst>
      <p:ext uri="{BB962C8B-B14F-4D97-AF65-F5344CB8AC3E}">
        <p14:creationId xmlns:p14="http://schemas.microsoft.com/office/powerpoint/2010/main" val="1856612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2B273-1155-4A32-98A2-19619578329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0EFD44F-88F2-43D7-9641-D3EBAEDAC44C}"/>
              </a:ext>
            </a:extLst>
          </p:cNvPr>
          <p:cNvSpPr>
            <a:spLocks noGrp="1"/>
          </p:cNvSpPr>
          <p:nvPr>
            <p:ph type="dt" sz="half" idx="10"/>
          </p:nvPr>
        </p:nvSpPr>
        <p:spPr/>
        <p:txBody>
          <a:bodyPr/>
          <a:lstStyle/>
          <a:p>
            <a:fld id="{CB5E8ACA-B622-4A41-89EC-42FF12F1A52F}" type="datetimeFigureOut">
              <a:rPr lang="en-US" smtClean="0"/>
              <a:t>8/13/2022</a:t>
            </a:fld>
            <a:endParaRPr lang="en-US"/>
          </a:p>
        </p:txBody>
      </p:sp>
      <p:sp>
        <p:nvSpPr>
          <p:cNvPr id="4" name="Footer Placeholder 3">
            <a:extLst>
              <a:ext uri="{FF2B5EF4-FFF2-40B4-BE49-F238E27FC236}">
                <a16:creationId xmlns:a16="http://schemas.microsoft.com/office/drawing/2014/main" id="{54560F28-05C0-408B-AB83-7BB5C23E517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ADC6D74-D66F-4510-BB91-8057D176842A}"/>
              </a:ext>
            </a:extLst>
          </p:cNvPr>
          <p:cNvSpPr>
            <a:spLocks noGrp="1"/>
          </p:cNvSpPr>
          <p:nvPr>
            <p:ph type="sldNum" sz="quarter" idx="12"/>
          </p:nvPr>
        </p:nvSpPr>
        <p:spPr/>
        <p:txBody>
          <a:bodyPr/>
          <a:lstStyle/>
          <a:p>
            <a:fld id="{617C2463-330A-4505-9CB5-B65A4025FE7A}" type="slidenum">
              <a:rPr lang="en-US" smtClean="0"/>
              <a:t>‹#›</a:t>
            </a:fld>
            <a:endParaRPr lang="en-US"/>
          </a:p>
        </p:txBody>
      </p:sp>
    </p:spTree>
    <p:extLst>
      <p:ext uri="{BB962C8B-B14F-4D97-AF65-F5344CB8AC3E}">
        <p14:creationId xmlns:p14="http://schemas.microsoft.com/office/powerpoint/2010/main" val="811779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6F67CDD-4135-4085-8D07-B888C90DAECD}"/>
              </a:ext>
            </a:extLst>
          </p:cNvPr>
          <p:cNvSpPr>
            <a:spLocks noGrp="1"/>
          </p:cNvSpPr>
          <p:nvPr>
            <p:ph type="dt" sz="half" idx="10"/>
          </p:nvPr>
        </p:nvSpPr>
        <p:spPr/>
        <p:txBody>
          <a:bodyPr/>
          <a:lstStyle/>
          <a:p>
            <a:fld id="{CB5E8ACA-B622-4A41-89EC-42FF12F1A52F}" type="datetimeFigureOut">
              <a:rPr lang="en-US" smtClean="0"/>
              <a:t>8/13/2022</a:t>
            </a:fld>
            <a:endParaRPr lang="en-US"/>
          </a:p>
        </p:txBody>
      </p:sp>
      <p:sp>
        <p:nvSpPr>
          <p:cNvPr id="3" name="Footer Placeholder 2">
            <a:extLst>
              <a:ext uri="{FF2B5EF4-FFF2-40B4-BE49-F238E27FC236}">
                <a16:creationId xmlns:a16="http://schemas.microsoft.com/office/drawing/2014/main" id="{089342CF-5944-4B50-B6BB-B57B9B9A738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E78E1EC-6C8A-43F8-9D14-23C0F6626F64}"/>
              </a:ext>
            </a:extLst>
          </p:cNvPr>
          <p:cNvSpPr>
            <a:spLocks noGrp="1"/>
          </p:cNvSpPr>
          <p:nvPr>
            <p:ph type="sldNum" sz="quarter" idx="12"/>
          </p:nvPr>
        </p:nvSpPr>
        <p:spPr/>
        <p:txBody>
          <a:bodyPr/>
          <a:lstStyle/>
          <a:p>
            <a:fld id="{617C2463-330A-4505-9CB5-B65A4025FE7A}" type="slidenum">
              <a:rPr lang="en-US" smtClean="0"/>
              <a:t>‹#›</a:t>
            </a:fld>
            <a:endParaRPr lang="en-US"/>
          </a:p>
        </p:txBody>
      </p:sp>
    </p:spTree>
    <p:extLst>
      <p:ext uri="{BB962C8B-B14F-4D97-AF65-F5344CB8AC3E}">
        <p14:creationId xmlns:p14="http://schemas.microsoft.com/office/powerpoint/2010/main" val="2034549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31DC-0B10-4069-93B5-564BF4810B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2B456E2-BFD2-4C84-A3C1-CE016114D0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0B34ACE-4317-4513-9369-897B7594F1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BAD6DF-B91F-4FFF-BCA8-4AE1337484D8}"/>
              </a:ext>
            </a:extLst>
          </p:cNvPr>
          <p:cNvSpPr>
            <a:spLocks noGrp="1"/>
          </p:cNvSpPr>
          <p:nvPr>
            <p:ph type="dt" sz="half" idx="10"/>
          </p:nvPr>
        </p:nvSpPr>
        <p:spPr/>
        <p:txBody>
          <a:bodyPr/>
          <a:lstStyle/>
          <a:p>
            <a:fld id="{CB5E8ACA-B622-4A41-89EC-42FF12F1A52F}" type="datetimeFigureOut">
              <a:rPr lang="en-US" smtClean="0"/>
              <a:t>8/13/2022</a:t>
            </a:fld>
            <a:endParaRPr lang="en-US"/>
          </a:p>
        </p:txBody>
      </p:sp>
      <p:sp>
        <p:nvSpPr>
          <p:cNvPr id="6" name="Footer Placeholder 5">
            <a:extLst>
              <a:ext uri="{FF2B5EF4-FFF2-40B4-BE49-F238E27FC236}">
                <a16:creationId xmlns:a16="http://schemas.microsoft.com/office/drawing/2014/main" id="{86580963-C5E1-43A1-8BF1-4B4FD4367E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37B789-609F-4288-913F-D974F8753908}"/>
              </a:ext>
            </a:extLst>
          </p:cNvPr>
          <p:cNvSpPr>
            <a:spLocks noGrp="1"/>
          </p:cNvSpPr>
          <p:nvPr>
            <p:ph type="sldNum" sz="quarter" idx="12"/>
          </p:nvPr>
        </p:nvSpPr>
        <p:spPr/>
        <p:txBody>
          <a:bodyPr/>
          <a:lstStyle/>
          <a:p>
            <a:fld id="{617C2463-330A-4505-9CB5-B65A4025FE7A}" type="slidenum">
              <a:rPr lang="en-US" smtClean="0"/>
              <a:t>‹#›</a:t>
            </a:fld>
            <a:endParaRPr lang="en-US"/>
          </a:p>
        </p:txBody>
      </p:sp>
    </p:spTree>
    <p:extLst>
      <p:ext uri="{BB962C8B-B14F-4D97-AF65-F5344CB8AC3E}">
        <p14:creationId xmlns:p14="http://schemas.microsoft.com/office/powerpoint/2010/main" val="2184152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AAAF3-CAF4-42DA-ACEF-763EF40E025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DE0C400-03F2-49AE-A8F7-3AF6FE6390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8464DF1-B8F4-45CC-A088-D66C82DF58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DA3624-0086-4BF9-82F9-FB647F0DEFB6}"/>
              </a:ext>
            </a:extLst>
          </p:cNvPr>
          <p:cNvSpPr>
            <a:spLocks noGrp="1"/>
          </p:cNvSpPr>
          <p:nvPr>
            <p:ph type="dt" sz="half" idx="10"/>
          </p:nvPr>
        </p:nvSpPr>
        <p:spPr/>
        <p:txBody>
          <a:bodyPr/>
          <a:lstStyle/>
          <a:p>
            <a:fld id="{CB5E8ACA-B622-4A41-89EC-42FF12F1A52F}" type="datetimeFigureOut">
              <a:rPr lang="en-US" smtClean="0"/>
              <a:t>8/13/2022</a:t>
            </a:fld>
            <a:endParaRPr lang="en-US"/>
          </a:p>
        </p:txBody>
      </p:sp>
      <p:sp>
        <p:nvSpPr>
          <p:cNvPr id="6" name="Footer Placeholder 5">
            <a:extLst>
              <a:ext uri="{FF2B5EF4-FFF2-40B4-BE49-F238E27FC236}">
                <a16:creationId xmlns:a16="http://schemas.microsoft.com/office/drawing/2014/main" id="{E45D669A-730A-407B-B202-908653856C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52A0F3-78FB-4013-A0C8-CD5886A75C97}"/>
              </a:ext>
            </a:extLst>
          </p:cNvPr>
          <p:cNvSpPr>
            <a:spLocks noGrp="1"/>
          </p:cNvSpPr>
          <p:nvPr>
            <p:ph type="sldNum" sz="quarter" idx="12"/>
          </p:nvPr>
        </p:nvSpPr>
        <p:spPr/>
        <p:txBody>
          <a:bodyPr/>
          <a:lstStyle/>
          <a:p>
            <a:fld id="{617C2463-330A-4505-9CB5-B65A4025FE7A}" type="slidenum">
              <a:rPr lang="en-US" smtClean="0"/>
              <a:t>‹#›</a:t>
            </a:fld>
            <a:endParaRPr lang="en-US"/>
          </a:p>
        </p:txBody>
      </p:sp>
    </p:spTree>
    <p:extLst>
      <p:ext uri="{BB962C8B-B14F-4D97-AF65-F5344CB8AC3E}">
        <p14:creationId xmlns:p14="http://schemas.microsoft.com/office/powerpoint/2010/main" val="2880310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691D55-5C0E-494E-BFB1-D040510D75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374B956-7BFC-499F-BBFB-EEA62CA764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6352BC-11FB-4FF2-9BA4-EC6B6B2FC6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5E8ACA-B622-4A41-89EC-42FF12F1A52F}" type="datetimeFigureOut">
              <a:rPr lang="en-US" smtClean="0"/>
              <a:t>8/13/2022</a:t>
            </a:fld>
            <a:endParaRPr lang="en-US"/>
          </a:p>
        </p:txBody>
      </p:sp>
      <p:sp>
        <p:nvSpPr>
          <p:cNvPr id="5" name="Footer Placeholder 4">
            <a:extLst>
              <a:ext uri="{FF2B5EF4-FFF2-40B4-BE49-F238E27FC236}">
                <a16:creationId xmlns:a16="http://schemas.microsoft.com/office/drawing/2014/main" id="{967D5307-1247-441C-A695-DAE0A6771A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AA8E8D5-0619-4300-9B38-523ABD76302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7C2463-330A-4505-9CB5-B65A4025FE7A}" type="slidenum">
              <a:rPr lang="en-US" smtClean="0"/>
              <a:t>‹#›</a:t>
            </a:fld>
            <a:endParaRPr lang="en-US"/>
          </a:p>
        </p:txBody>
      </p:sp>
    </p:spTree>
    <p:extLst>
      <p:ext uri="{BB962C8B-B14F-4D97-AF65-F5344CB8AC3E}">
        <p14:creationId xmlns:p14="http://schemas.microsoft.com/office/powerpoint/2010/main" val="2603741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16.jpg"/><Relationship Id="rId1" Type="http://schemas.openxmlformats.org/officeDocument/2006/relationships/slideLayout" Target="../slideLayouts/slideLayout5.xml"/><Relationship Id="rId5" Type="http://schemas.openxmlformats.org/officeDocument/2006/relationships/image" Target="../media/image19.jpg"/><Relationship Id="rId4" Type="http://schemas.openxmlformats.org/officeDocument/2006/relationships/image" Target="../media/image18.jpg"/></Relationships>
</file>

<file path=ppt/slides/_rels/slide25.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image" Target="../media/image20.jpg"/><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3" Type="http://schemas.openxmlformats.org/officeDocument/2006/relationships/image" Target="../media/image23.jpg"/><Relationship Id="rId2" Type="http://schemas.openxmlformats.org/officeDocument/2006/relationships/image" Target="../media/image22.jp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25.jpg"/><Relationship Id="rId2" Type="http://schemas.openxmlformats.org/officeDocument/2006/relationships/image" Target="../media/image24.jpg"/><Relationship Id="rId1" Type="http://schemas.openxmlformats.org/officeDocument/2006/relationships/slideLayout" Target="../slideLayouts/slideLayout4.xml"/><Relationship Id="rId4" Type="http://schemas.openxmlformats.org/officeDocument/2006/relationships/image" Target="../media/image26.jpg"/></Relationships>
</file>

<file path=ppt/slides/_rels/slide28.xml.rels><?xml version="1.0" encoding="UTF-8" standalone="yes"?>
<Relationships xmlns="http://schemas.openxmlformats.org/package/2006/relationships"><Relationship Id="rId3" Type="http://schemas.openxmlformats.org/officeDocument/2006/relationships/image" Target="../media/image28.jpg"/><Relationship Id="rId2" Type="http://schemas.openxmlformats.org/officeDocument/2006/relationships/image" Target="../media/image27.jp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29.jp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0.jpg"/><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image" Target="../media/image31.jpg"/><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2" Type="http://schemas.openxmlformats.org/officeDocument/2006/relationships/image" Target="../media/image32.jpg"/><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2" Type="http://schemas.openxmlformats.org/officeDocument/2006/relationships/image" Target="../media/image33.jpg"/><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2" Type="http://schemas.openxmlformats.org/officeDocument/2006/relationships/image" Target="../media/image34.jpg"/><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2" Type="http://schemas.openxmlformats.org/officeDocument/2006/relationships/image" Target="../media/image35.jp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36.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37.jp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38.jp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39.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16F70-3263-4B2F-BB36-42F7895C964C}"/>
              </a:ext>
            </a:extLst>
          </p:cNvPr>
          <p:cNvSpPr>
            <a:spLocks noGrp="1"/>
          </p:cNvSpPr>
          <p:nvPr>
            <p:ph type="ctrTitle"/>
          </p:nvPr>
        </p:nvSpPr>
        <p:spPr>
          <a:xfrm>
            <a:off x="1524000" y="1"/>
            <a:ext cx="9144000" cy="2592279"/>
          </a:xfrm>
        </p:spPr>
        <p:txBody>
          <a:bodyPr>
            <a:normAutofit/>
          </a:bodyPr>
          <a:lstStyle/>
          <a:p>
            <a:r>
              <a:rPr lang="en-US" sz="4800" b="1" dirty="0"/>
              <a:t>Learning How Artists Draw: A Sight Measuring Technique Drawing Project in Art Appreciation</a:t>
            </a:r>
          </a:p>
        </p:txBody>
      </p:sp>
      <p:sp>
        <p:nvSpPr>
          <p:cNvPr id="3" name="Subtitle 2">
            <a:extLst>
              <a:ext uri="{FF2B5EF4-FFF2-40B4-BE49-F238E27FC236}">
                <a16:creationId xmlns:a16="http://schemas.microsoft.com/office/drawing/2014/main" id="{51E10FDB-58F2-41C5-B832-B1F2FF2FBEC6}"/>
              </a:ext>
            </a:extLst>
          </p:cNvPr>
          <p:cNvSpPr>
            <a:spLocks noGrp="1"/>
          </p:cNvSpPr>
          <p:nvPr>
            <p:ph type="subTitle" idx="1"/>
          </p:nvPr>
        </p:nvSpPr>
        <p:spPr>
          <a:xfrm>
            <a:off x="1524000" y="5024757"/>
            <a:ext cx="9144000" cy="1660127"/>
          </a:xfrm>
        </p:spPr>
        <p:txBody>
          <a:bodyPr>
            <a:noAutofit/>
          </a:bodyPr>
          <a:lstStyle/>
          <a:p>
            <a:r>
              <a:rPr lang="en-US" sz="4000" dirty="0"/>
              <a:t>A Demonstration</a:t>
            </a:r>
          </a:p>
          <a:p>
            <a:r>
              <a:rPr lang="en-US" sz="4000" dirty="0"/>
              <a:t> by David Edward Harmon</a:t>
            </a:r>
          </a:p>
        </p:txBody>
      </p:sp>
      <p:pic>
        <p:nvPicPr>
          <p:cNvPr id="4" name="Content Placeholder 7" descr="A hand holding a pen&#10;&#10;Description automatically generated with medium confidence">
            <a:extLst>
              <a:ext uri="{FF2B5EF4-FFF2-40B4-BE49-F238E27FC236}">
                <a16:creationId xmlns:a16="http://schemas.microsoft.com/office/drawing/2014/main" id="{E6C4321F-CF06-44B2-9EFB-CEA6F542D3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2871177"/>
            <a:ext cx="3332774" cy="1874685"/>
          </a:xfrm>
          <a:prstGeom prst="rect">
            <a:avLst/>
          </a:prstGeom>
        </p:spPr>
      </p:pic>
      <p:pic>
        <p:nvPicPr>
          <p:cNvPr id="5" name="Content Placeholder 5" descr="A picture containing indoor&#10;&#10;Description automatically generated">
            <a:extLst>
              <a:ext uri="{FF2B5EF4-FFF2-40B4-BE49-F238E27FC236}">
                <a16:creationId xmlns:a16="http://schemas.microsoft.com/office/drawing/2014/main" id="{8B49CA5C-5675-4F34-952C-F384C289B43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5070" y="2871176"/>
            <a:ext cx="3116643" cy="1874686"/>
          </a:xfrm>
          <a:prstGeom prst="rect">
            <a:avLst/>
          </a:prstGeom>
        </p:spPr>
      </p:pic>
    </p:spTree>
    <p:extLst>
      <p:ext uri="{BB962C8B-B14F-4D97-AF65-F5344CB8AC3E}">
        <p14:creationId xmlns:p14="http://schemas.microsoft.com/office/powerpoint/2010/main" val="4105334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781FC-7FA6-4DEC-A523-8A2CE7577B3A}"/>
              </a:ext>
            </a:extLst>
          </p:cNvPr>
          <p:cNvSpPr>
            <a:spLocks noGrp="1"/>
          </p:cNvSpPr>
          <p:nvPr>
            <p:ph type="title"/>
          </p:nvPr>
        </p:nvSpPr>
        <p:spPr>
          <a:xfrm>
            <a:off x="838200" y="656948"/>
            <a:ext cx="10515600" cy="5948037"/>
          </a:xfrm>
        </p:spPr>
        <p:txBody>
          <a:bodyPr>
            <a:normAutofit fontScale="90000"/>
          </a:bodyPr>
          <a:lstStyle/>
          <a:p>
            <a:pPr marL="571500" indent="-571500" algn="l" fontAlgn="base">
              <a:buFont typeface="Arial" panose="020B0604020202020204" pitchFamily="34" charset="0"/>
              <a:buChar char="•"/>
            </a:pPr>
            <a:br>
              <a:rPr lang="en-US" sz="4000" b="0" i="0" dirty="0">
                <a:solidFill>
                  <a:srgbClr val="000000"/>
                </a:solidFill>
                <a:effectLst/>
                <a:latin typeface="Calibri" panose="020F0502020204030204" pitchFamily="34" charset="0"/>
                <a:cs typeface="Calibri" panose="020F0502020204030204" pitchFamily="34" charset="0"/>
              </a:rPr>
            </a:br>
            <a:br>
              <a:rPr lang="en-US" sz="2000" b="0" i="0" dirty="0">
                <a:solidFill>
                  <a:srgbClr val="000000"/>
                </a:solidFill>
                <a:effectLst/>
                <a:cs typeface="Calibri" panose="020F0502020204030204" pitchFamily="34" charset="0"/>
              </a:rPr>
            </a:br>
            <a:br>
              <a:rPr lang="en-US" sz="2000" b="0" i="0" dirty="0">
                <a:solidFill>
                  <a:srgbClr val="000000"/>
                </a:solidFill>
                <a:effectLst/>
                <a:cs typeface="Calibri" panose="020F0502020204030204" pitchFamily="34" charset="0"/>
              </a:rPr>
            </a:br>
            <a:br>
              <a:rPr lang="en-US" sz="2000" b="0" i="0" dirty="0">
                <a:solidFill>
                  <a:srgbClr val="000000"/>
                </a:solidFill>
                <a:effectLst/>
                <a:cs typeface="Calibri" panose="020F0502020204030204" pitchFamily="34" charset="0"/>
              </a:rPr>
            </a:br>
            <a:br>
              <a:rPr lang="en-US" sz="2000" b="0" i="0" dirty="0">
                <a:solidFill>
                  <a:srgbClr val="000000"/>
                </a:solidFill>
                <a:effectLst/>
                <a:cs typeface="Calibri" panose="020F0502020204030204" pitchFamily="34" charset="0"/>
              </a:rPr>
            </a:br>
            <a:br>
              <a:rPr lang="en-US" sz="2000" b="0" i="0" dirty="0">
                <a:solidFill>
                  <a:srgbClr val="000000"/>
                </a:solidFill>
                <a:effectLst/>
                <a:cs typeface="Calibri" panose="020F0502020204030204" pitchFamily="34" charset="0"/>
              </a:rPr>
            </a:br>
            <a:br>
              <a:rPr lang="en-US" sz="2000" b="0" i="0" dirty="0">
                <a:solidFill>
                  <a:srgbClr val="000000"/>
                </a:solidFill>
                <a:effectLst/>
                <a:cs typeface="Calibri" panose="020F0502020204030204" pitchFamily="34" charset="0"/>
              </a:rPr>
            </a:br>
            <a:br>
              <a:rPr lang="en-US" sz="2000" b="0" i="0" dirty="0">
                <a:solidFill>
                  <a:srgbClr val="000000"/>
                </a:solidFill>
                <a:effectLst/>
                <a:cs typeface="Calibri" panose="020F0502020204030204" pitchFamily="34" charset="0"/>
              </a:rPr>
            </a:br>
            <a:br>
              <a:rPr lang="en-US" sz="2000" b="0" i="0" dirty="0">
                <a:solidFill>
                  <a:srgbClr val="000000"/>
                </a:solidFill>
                <a:effectLst/>
                <a:cs typeface="Calibri" panose="020F0502020204030204" pitchFamily="34" charset="0"/>
              </a:rPr>
            </a:br>
            <a:br>
              <a:rPr lang="en-US" sz="2000" b="0" i="0" dirty="0">
                <a:solidFill>
                  <a:srgbClr val="000000"/>
                </a:solidFill>
                <a:effectLst/>
                <a:cs typeface="Calibri" panose="020F0502020204030204" pitchFamily="34" charset="0"/>
              </a:rPr>
            </a:br>
            <a:br>
              <a:rPr lang="en-US" sz="2000" b="0" i="0" dirty="0">
                <a:solidFill>
                  <a:srgbClr val="000000"/>
                </a:solidFill>
                <a:effectLst/>
                <a:cs typeface="Calibri" panose="020F0502020204030204" pitchFamily="34" charset="0"/>
              </a:rPr>
            </a:br>
            <a:br>
              <a:rPr lang="en-US" b="0" i="0" dirty="0">
                <a:solidFill>
                  <a:srgbClr val="000000"/>
                </a:solidFill>
                <a:effectLst/>
                <a:cs typeface="Calibri" panose="020F0502020204030204" pitchFamily="34" charset="0"/>
              </a:rPr>
            </a:br>
            <a:r>
              <a:rPr lang="en-US" b="1" i="0" dirty="0">
                <a:solidFill>
                  <a:srgbClr val="000000"/>
                </a:solidFill>
                <a:effectLst/>
                <a:cs typeface="Calibri" panose="020F0502020204030204" pitchFamily="34" charset="0"/>
              </a:rPr>
              <a:t>Three important concepts which you will experience :</a:t>
            </a:r>
            <a:br>
              <a:rPr lang="en-US" sz="2000" b="0" i="0" dirty="0">
                <a:solidFill>
                  <a:srgbClr val="000000"/>
                </a:solidFill>
                <a:effectLst/>
                <a:cs typeface="Calibri" panose="020F0502020204030204" pitchFamily="34" charset="0"/>
              </a:rPr>
            </a:br>
            <a:br>
              <a:rPr lang="en-US" sz="3600" b="0" i="0" dirty="0">
                <a:solidFill>
                  <a:srgbClr val="000000"/>
                </a:solidFill>
                <a:effectLst/>
                <a:cs typeface="Calibri" panose="020F0502020204030204" pitchFamily="34" charset="0"/>
              </a:rPr>
            </a:br>
            <a:r>
              <a:rPr lang="en-US" sz="3600" b="0" i="0" dirty="0">
                <a:solidFill>
                  <a:srgbClr val="000000"/>
                </a:solidFill>
                <a:effectLst/>
                <a:cs typeface="Calibri" panose="020F0502020204030204" pitchFamily="34" charset="0"/>
              </a:rPr>
              <a:t>&gt;</a:t>
            </a:r>
            <a:r>
              <a:rPr lang="en-US" sz="3600" b="1" i="1" u="sng" dirty="0">
                <a:solidFill>
                  <a:srgbClr val="000000"/>
                </a:solidFill>
                <a:effectLst/>
              </a:rPr>
              <a:t>Sight-Size</a:t>
            </a:r>
            <a:r>
              <a:rPr lang="en-US" sz="3600" b="1" i="1" dirty="0">
                <a:solidFill>
                  <a:srgbClr val="000000"/>
                </a:solidFill>
                <a:effectLst/>
              </a:rPr>
              <a:t> is simply an arrangement of the artist, subject and artwork that allows the artist to see their subject and artwork one-to-one. When in Sight-Size, the size you see the subject is the size you draw, paint or sculpt it.</a:t>
            </a:r>
            <a:br>
              <a:rPr lang="en-US" sz="3600" b="0" i="0" dirty="0">
                <a:solidFill>
                  <a:srgbClr val="000000"/>
                </a:solidFill>
                <a:effectLst/>
              </a:rPr>
            </a:br>
            <a:br>
              <a:rPr lang="en-US" sz="3600" b="0" i="0" dirty="0">
                <a:solidFill>
                  <a:srgbClr val="000000"/>
                </a:solidFill>
                <a:effectLst/>
                <a:cs typeface="Calibri" panose="020F0502020204030204" pitchFamily="34" charset="0"/>
              </a:rPr>
            </a:br>
            <a:r>
              <a:rPr lang="en-US" sz="3600" b="0" i="0" dirty="0">
                <a:solidFill>
                  <a:srgbClr val="000000"/>
                </a:solidFill>
                <a:effectLst/>
                <a:cs typeface="Calibri" panose="020F0502020204030204" pitchFamily="34" charset="0"/>
              </a:rPr>
              <a:t>&gt;</a:t>
            </a:r>
            <a:r>
              <a:rPr lang="en-US" sz="3600" b="1" i="1" dirty="0">
                <a:solidFill>
                  <a:srgbClr val="000000"/>
                </a:solidFill>
                <a:effectLst/>
              </a:rPr>
              <a:t>Your </a:t>
            </a:r>
            <a:r>
              <a:rPr lang="en-US" sz="3600" b="1" i="1" u="sng" dirty="0">
                <a:solidFill>
                  <a:srgbClr val="000000"/>
                </a:solidFill>
                <a:effectLst/>
              </a:rPr>
              <a:t>vantage point </a:t>
            </a:r>
            <a:r>
              <a:rPr lang="en-US" sz="3600" b="1" i="1" dirty="0">
                <a:solidFill>
                  <a:srgbClr val="000000"/>
                </a:solidFill>
                <a:effectLst/>
              </a:rPr>
              <a:t>must be far enough away for you to see both your subject and artwork in one glance.</a:t>
            </a:r>
            <a:br>
              <a:rPr lang="en-US" sz="3600" b="0" i="0" dirty="0">
                <a:solidFill>
                  <a:srgbClr val="000000"/>
                </a:solidFill>
                <a:effectLst/>
              </a:rPr>
            </a:br>
            <a:br>
              <a:rPr lang="en-US" sz="3600" b="0" i="0" dirty="0">
                <a:solidFill>
                  <a:srgbClr val="000000"/>
                </a:solidFill>
                <a:effectLst/>
              </a:rPr>
            </a:br>
            <a:r>
              <a:rPr lang="en-US" sz="3600" b="0" i="0" dirty="0">
                <a:solidFill>
                  <a:srgbClr val="000000"/>
                </a:solidFill>
                <a:effectLst/>
              </a:rPr>
              <a:t>&gt;</a:t>
            </a:r>
            <a:r>
              <a:rPr lang="en-US" sz="3600" b="1" i="1" dirty="0">
                <a:solidFill>
                  <a:srgbClr val="000000"/>
                </a:solidFill>
                <a:effectLst/>
              </a:rPr>
              <a:t>Due to the above, </a:t>
            </a:r>
            <a:r>
              <a:rPr lang="en-US" sz="3600" b="1" i="1" u="sng" dirty="0">
                <a:solidFill>
                  <a:srgbClr val="000000"/>
                </a:solidFill>
                <a:effectLst/>
              </a:rPr>
              <a:t>Sight-Size allows you to accurately represent a given subject in the same way your eye sees it</a:t>
            </a:r>
            <a:r>
              <a:rPr lang="en-US" sz="3600" b="1" i="1" dirty="0">
                <a:solidFill>
                  <a:srgbClr val="000000"/>
                </a:solidFill>
                <a:effectLst/>
              </a:rPr>
              <a:t>.</a:t>
            </a:r>
            <a:br>
              <a:rPr lang="en-US" sz="1600" b="1" i="1" dirty="0">
                <a:solidFill>
                  <a:srgbClr val="000000"/>
                </a:solidFill>
                <a:effectLst/>
                <a:latin typeface="Montserrat" panose="00000500000000000000" pitchFamily="2" charset="0"/>
              </a:rPr>
            </a:br>
            <a:br>
              <a:rPr lang="en-US" sz="4000" b="0" i="0" dirty="0">
                <a:solidFill>
                  <a:srgbClr val="000000"/>
                </a:solidFill>
                <a:effectLst/>
                <a:latin typeface="Calibri" panose="020F0502020204030204" pitchFamily="34" charset="0"/>
                <a:cs typeface="Calibri" panose="020F0502020204030204" pitchFamily="34" charset="0"/>
              </a:rPr>
            </a:br>
            <a:br>
              <a:rPr lang="en-US" sz="4000" b="0" i="0" dirty="0">
                <a:solidFill>
                  <a:srgbClr val="000000"/>
                </a:solidFill>
                <a:effectLst/>
                <a:latin typeface="Calibri" panose="020F0502020204030204" pitchFamily="34" charset="0"/>
                <a:cs typeface="Calibri" panose="020F0502020204030204" pitchFamily="34" charset="0"/>
              </a:rPr>
            </a:br>
            <a:br>
              <a:rPr lang="en-US" sz="4000" b="0" i="0" dirty="0">
                <a:solidFill>
                  <a:srgbClr val="000000"/>
                </a:solidFill>
                <a:effectLst/>
                <a:latin typeface="Calibri" panose="020F0502020204030204" pitchFamily="34" charset="0"/>
                <a:cs typeface="Calibri" panose="020F0502020204030204" pitchFamily="34" charset="0"/>
              </a:rPr>
            </a:br>
            <a:br>
              <a:rPr lang="en-US" sz="4000" b="0" i="0" dirty="0">
                <a:solidFill>
                  <a:srgbClr val="000000"/>
                </a:solidFill>
                <a:effectLst/>
                <a:latin typeface="Calibri" panose="020F0502020204030204" pitchFamily="34" charset="0"/>
                <a:cs typeface="Calibri" panose="020F0502020204030204" pitchFamily="34" charset="0"/>
              </a:rPr>
            </a:br>
            <a:br>
              <a:rPr lang="en-US" b="0" i="0" dirty="0">
                <a:solidFill>
                  <a:srgbClr val="000000"/>
                </a:solidFill>
                <a:effectLst/>
                <a:latin typeface="Montserrat" panose="00000500000000000000" pitchFamily="2" charset="0"/>
              </a:rPr>
            </a:br>
            <a:br>
              <a:rPr lang="en-US" b="0" i="0" dirty="0">
                <a:solidFill>
                  <a:srgbClr val="000000"/>
                </a:solidFill>
                <a:effectLst/>
                <a:latin typeface="Montserrat" panose="00000500000000000000" pitchFamily="2" charset="0"/>
              </a:rPr>
            </a:br>
            <a:endParaRPr lang="en-US" dirty="0"/>
          </a:p>
        </p:txBody>
      </p:sp>
    </p:spTree>
    <p:extLst>
      <p:ext uri="{BB962C8B-B14F-4D97-AF65-F5344CB8AC3E}">
        <p14:creationId xmlns:p14="http://schemas.microsoft.com/office/powerpoint/2010/main" val="33209322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235C8-222C-4BA7-939A-DD785526B521}"/>
              </a:ext>
            </a:extLst>
          </p:cNvPr>
          <p:cNvSpPr>
            <a:spLocks noGrp="1"/>
          </p:cNvSpPr>
          <p:nvPr>
            <p:ph type="title"/>
          </p:nvPr>
        </p:nvSpPr>
        <p:spPr>
          <a:xfrm>
            <a:off x="839788" y="457200"/>
            <a:ext cx="3932237" cy="5403850"/>
          </a:xfrm>
        </p:spPr>
        <p:txBody>
          <a:bodyPr>
            <a:noAutofit/>
          </a:bodyPr>
          <a:lstStyle/>
          <a:p>
            <a:r>
              <a:rPr lang="en-US" sz="2800" b="1" dirty="0"/>
              <a:t>Historically, the ancient Greeks gazed at the evening sky and noted star patterns as dots which they eventually named in their mythological belief system. They saw a relationship as keen observers as to where these constellations were located .They also knew that they shifted according to seasonal changes.</a:t>
            </a:r>
          </a:p>
        </p:txBody>
      </p:sp>
      <p:pic>
        <p:nvPicPr>
          <p:cNvPr id="6" name="Picture Placeholder 5" descr="Chart, radar chart&#10;&#10;Description automatically generated">
            <a:extLst>
              <a:ext uri="{FF2B5EF4-FFF2-40B4-BE49-F238E27FC236}">
                <a16:creationId xmlns:a16="http://schemas.microsoft.com/office/drawing/2014/main" id="{9FE34D62-8983-4C90-A4A3-9C2873C6F4BE}"/>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b="-63"/>
          <a:stretch>
            <a:fillRect/>
          </a:stretch>
        </p:blipFill>
        <p:spPr>
          <a:xfrm>
            <a:off x="5281839" y="1065320"/>
            <a:ext cx="6073549" cy="4795730"/>
          </a:xfrm>
        </p:spPr>
      </p:pic>
      <p:sp>
        <p:nvSpPr>
          <p:cNvPr id="4" name="Text Placeholder 3">
            <a:extLst>
              <a:ext uri="{FF2B5EF4-FFF2-40B4-BE49-F238E27FC236}">
                <a16:creationId xmlns:a16="http://schemas.microsoft.com/office/drawing/2014/main" id="{EC60E797-D5D9-425E-8D2A-5CF456502913}"/>
              </a:ext>
            </a:extLst>
          </p:cNvPr>
          <p:cNvSpPr>
            <a:spLocks noGrp="1"/>
          </p:cNvSpPr>
          <p:nvPr>
            <p:ph type="body" sz="half" idx="2"/>
          </p:nvPr>
        </p:nvSpPr>
        <p:spPr>
          <a:xfrm>
            <a:off x="839788" y="5770484"/>
            <a:ext cx="3932237" cy="98503"/>
          </a:xfrm>
        </p:spPr>
        <p:txBody>
          <a:bodyPr>
            <a:normAutofit fontScale="25000" lnSpcReduction="20000"/>
          </a:bodyPr>
          <a:lstStyle/>
          <a:p>
            <a:endParaRPr lang="en-US" dirty="0"/>
          </a:p>
        </p:txBody>
      </p:sp>
    </p:spTree>
    <p:extLst>
      <p:ext uri="{BB962C8B-B14F-4D97-AF65-F5344CB8AC3E}">
        <p14:creationId xmlns:p14="http://schemas.microsoft.com/office/powerpoint/2010/main" val="35201358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5DF3BB-A210-4819-8F35-CC011B31955F}"/>
              </a:ext>
            </a:extLst>
          </p:cNvPr>
          <p:cNvSpPr>
            <a:spLocks noGrp="1"/>
          </p:cNvSpPr>
          <p:nvPr>
            <p:ph type="title"/>
          </p:nvPr>
        </p:nvSpPr>
        <p:spPr>
          <a:xfrm>
            <a:off x="839788" y="457200"/>
            <a:ext cx="3932237" cy="4070412"/>
          </a:xfrm>
        </p:spPr>
        <p:txBody>
          <a:bodyPr>
            <a:normAutofit fontScale="90000"/>
          </a:bodyPr>
          <a:lstStyle/>
          <a:p>
            <a:r>
              <a:rPr lang="en-US" b="1" dirty="0"/>
              <a:t>Although Ancient Greek life drawings on paper do not exist, there is speculation that they also used</a:t>
            </a:r>
            <a:r>
              <a:rPr lang="en-US" b="1" i="1" dirty="0"/>
              <a:t> the connecting the dots </a:t>
            </a:r>
            <a:r>
              <a:rPr lang="en-US" b="1" dirty="0"/>
              <a:t>procedure to their measurement of the human form as seen in this Greek ceramic work.</a:t>
            </a:r>
          </a:p>
        </p:txBody>
      </p:sp>
      <p:pic>
        <p:nvPicPr>
          <p:cNvPr id="6" name="Picture Placeholder 5" descr="A picture containing text, kylix, cup, tableware&#10;&#10;Description automatically generated">
            <a:extLst>
              <a:ext uri="{FF2B5EF4-FFF2-40B4-BE49-F238E27FC236}">
                <a16:creationId xmlns:a16="http://schemas.microsoft.com/office/drawing/2014/main" id="{DD09E8BA-CC01-4CFF-A95F-1A5999AB623E}"/>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b="53"/>
          <a:stretch>
            <a:fillRect/>
          </a:stretch>
        </p:blipFill>
        <p:spPr>
          <a:xfrm>
            <a:off x="5180013" y="923278"/>
            <a:ext cx="6172200" cy="4942535"/>
          </a:xfrm>
        </p:spPr>
      </p:pic>
      <p:sp>
        <p:nvSpPr>
          <p:cNvPr id="4" name="Text Placeholder 3">
            <a:extLst>
              <a:ext uri="{FF2B5EF4-FFF2-40B4-BE49-F238E27FC236}">
                <a16:creationId xmlns:a16="http://schemas.microsoft.com/office/drawing/2014/main" id="{D915D558-EFA0-44DE-A592-FD81FFF7321C}"/>
              </a:ext>
            </a:extLst>
          </p:cNvPr>
          <p:cNvSpPr>
            <a:spLocks noGrp="1"/>
          </p:cNvSpPr>
          <p:nvPr>
            <p:ph type="body" sz="half" idx="2"/>
          </p:nvPr>
        </p:nvSpPr>
        <p:spPr>
          <a:xfrm>
            <a:off x="839788" y="5308846"/>
            <a:ext cx="3932237" cy="560141"/>
          </a:xfrm>
        </p:spPr>
        <p:txBody>
          <a:bodyPr/>
          <a:lstStyle/>
          <a:p>
            <a:endParaRPr lang="en-US" dirty="0"/>
          </a:p>
        </p:txBody>
      </p:sp>
    </p:spTree>
    <p:extLst>
      <p:ext uri="{BB962C8B-B14F-4D97-AF65-F5344CB8AC3E}">
        <p14:creationId xmlns:p14="http://schemas.microsoft.com/office/powerpoint/2010/main" val="41206185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8DFBE86D-4E95-40C6-B2A9-9A762C37B2BA}"/>
              </a:ext>
            </a:extLst>
          </p:cNvPr>
          <p:cNvSpPr>
            <a:spLocks noGrp="1"/>
          </p:cNvSpPr>
          <p:nvPr>
            <p:ph type="title"/>
          </p:nvPr>
        </p:nvSpPr>
        <p:spPr>
          <a:xfrm>
            <a:off x="838200" y="497150"/>
            <a:ext cx="10515600" cy="1514530"/>
          </a:xfrm>
        </p:spPr>
        <p:txBody>
          <a:bodyPr>
            <a:normAutofit fontScale="90000"/>
          </a:bodyPr>
          <a:lstStyle/>
          <a:p>
            <a:r>
              <a:rPr lang="en-US" b="1" dirty="0"/>
              <a:t>German artist Albrecht Durer developed a grid system in order to help artists faithfully draw what they were seeing. The following is an etching(print) he made in 1525:</a:t>
            </a:r>
          </a:p>
        </p:txBody>
      </p:sp>
      <p:pic>
        <p:nvPicPr>
          <p:cNvPr id="2058" name="Picture 10" descr="Durer's grid (1525).">
            <a:extLst>
              <a:ext uri="{FF2B5EF4-FFF2-40B4-BE49-F238E27FC236}">
                <a16:creationId xmlns:a16="http://schemas.microsoft.com/office/drawing/2014/main" id="{F23D0E6A-102D-4E6A-A235-64A0CE9BD3C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71175" y="2505130"/>
            <a:ext cx="10582625" cy="3855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51503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64C4A-5CBC-41A8-84C1-FD6C44039044}"/>
              </a:ext>
            </a:extLst>
          </p:cNvPr>
          <p:cNvSpPr>
            <a:spLocks noGrp="1"/>
          </p:cNvSpPr>
          <p:nvPr>
            <p:ph type="title"/>
          </p:nvPr>
        </p:nvSpPr>
        <p:spPr>
          <a:xfrm>
            <a:off x="838200" y="365125"/>
            <a:ext cx="10515600" cy="2534603"/>
          </a:xfrm>
        </p:spPr>
        <p:txBody>
          <a:bodyPr>
            <a:normAutofit fontScale="90000"/>
          </a:bodyPr>
          <a:lstStyle/>
          <a:p>
            <a:r>
              <a:rPr lang="en-US" dirty="0"/>
              <a:t>In 1665, French artist and theoretician, Abraham </a:t>
            </a:r>
            <a:r>
              <a:rPr lang="en-US" dirty="0" err="1"/>
              <a:t>Bosse</a:t>
            </a:r>
            <a:r>
              <a:rPr lang="en-US" dirty="0"/>
              <a:t> wrote a book entitled </a:t>
            </a:r>
            <a:r>
              <a:rPr lang="en-US" i="1" dirty="0"/>
              <a:t>Practical Geometry and Perspective. </a:t>
            </a:r>
            <a:r>
              <a:rPr lang="en-US" dirty="0"/>
              <a:t>It helped artists use a drawing system in order to draw accurately from life.</a:t>
            </a:r>
          </a:p>
        </p:txBody>
      </p:sp>
      <p:pic>
        <p:nvPicPr>
          <p:cNvPr id="4098" name="Picture 2" descr="Abraham-Bosse-Practical-Geometry-and-Perspective-1665">
            <a:extLst>
              <a:ext uri="{FF2B5EF4-FFF2-40B4-BE49-F238E27FC236}">
                <a16:creationId xmlns:a16="http://schemas.microsoft.com/office/drawing/2014/main" id="{01D31C85-98D4-4E77-B644-1E18663A490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332184" y="2899728"/>
            <a:ext cx="5527632" cy="37919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1537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8C784-26C6-4D49-9BD9-4C55BEBF1152}"/>
              </a:ext>
            </a:extLst>
          </p:cNvPr>
          <p:cNvSpPr>
            <a:spLocks noGrp="1"/>
          </p:cNvSpPr>
          <p:nvPr>
            <p:ph type="title"/>
          </p:nvPr>
        </p:nvSpPr>
        <p:spPr/>
        <p:txBody>
          <a:bodyPr/>
          <a:lstStyle/>
          <a:p>
            <a:r>
              <a:rPr lang="en-US" dirty="0"/>
              <a:t>The great Royal British portraitist Sir Joshua Reynolds wrote this in the late 1700’s:</a:t>
            </a:r>
          </a:p>
        </p:txBody>
      </p:sp>
      <p:sp>
        <p:nvSpPr>
          <p:cNvPr id="3" name="Content Placeholder 2">
            <a:extLst>
              <a:ext uri="{FF2B5EF4-FFF2-40B4-BE49-F238E27FC236}">
                <a16:creationId xmlns:a16="http://schemas.microsoft.com/office/drawing/2014/main" id="{5AFD0879-07F5-45D2-A166-F0CD7AD7C847}"/>
              </a:ext>
            </a:extLst>
          </p:cNvPr>
          <p:cNvSpPr>
            <a:spLocks noGrp="1"/>
          </p:cNvSpPr>
          <p:nvPr>
            <p:ph idx="1"/>
          </p:nvPr>
        </p:nvSpPr>
        <p:spPr>
          <a:xfrm>
            <a:off x="838200" y="2194561"/>
            <a:ext cx="10515600" cy="3982402"/>
          </a:xfrm>
        </p:spPr>
        <p:txBody>
          <a:bodyPr>
            <a:normAutofit/>
          </a:bodyPr>
          <a:lstStyle/>
          <a:p>
            <a:pPr marL="0" indent="0">
              <a:buNone/>
            </a:pPr>
            <a:r>
              <a:rPr lang="en-US" sz="4400" b="0" i="1" dirty="0">
                <a:solidFill>
                  <a:srgbClr val="000000"/>
                </a:solidFill>
                <a:effectLst/>
                <a:latin typeface="+mj-lt"/>
              </a:rPr>
              <a:t>“Paint at the greatest distance possible from your sitter, and place the picture near to the sitter, or sometimes under him, </a:t>
            </a:r>
            <a:r>
              <a:rPr lang="en-US" sz="4400" b="1" i="1" dirty="0">
                <a:solidFill>
                  <a:srgbClr val="000000"/>
                </a:solidFill>
                <a:effectLst/>
                <a:latin typeface="+mj-lt"/>
              </a:rPr>
              <a:t>so as to see both together</a:t>
            </a:r>
            <a:r>
              <a:rPr lang="en-US" sz="4400" b="0" i="1" dirty="0">
                <a:solidFill>
                  <a:srgbClr val="000000"/>
                </a:solidFill>
                <a:effectLst/>
                <a:latin typeface="+mj-lt"/>
              </a:rPr>
              <a:t>.”</a:t>
            </a:r>
            <a:r>
              <a:rPr lang="en-US" sz="4400" b="0" i="0" dirty="0">
                <a:solidFill>
                  <a:srgbClr val="000000"/>
                </a:solidFill>
                <a:effectLst/>
                <a:latin typeface="+mj-lt"/>
              </a:rPr>
              <a:t> </a:t>
            </a:r>
            <a:endParaRPr lang="en-US" sz="4400" dirty="0">
              <a:latin typeface="+mj-lt"/>
            </a:endParaRPr>
          </a:p>
        </p:txBody>
      </p:sp>
    </p:spTree>
    <p:extLst>
      <p:ext uri="{BB962C8B-B14F-4D97-AF65-F5344CB8AC3E}">
        <p14:creationId xmlns:p14="http://schemas.microsoft.com/office/powerpoint/2010/main" val="13431176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56279-1537-4DB6-8E49-086D4CA015BE}"/>
              </a:ext>
            </a:extLst>
          </p:cNvPr>
          <p:cNvSpPr>
            <a:spLocks noGrp="1"/>
          </p:cNvSpPr>
          <p:nvPr>
            <p:ph type="title"/>
          </p:nvPr>
        </p:nvSpPr>
        <p:spPr>
          <a:xfrm>
            <a:off x="838200" y="365125"/>
            <a:ext cx="10515600" cy="1417955"/>
          </a:xfrm>
        </p:spPr>
        <p:txBody>
          <a:bodyPr>
            <a:normAutofit fontScale="90000"/>
          </a:bodyPr>
          <a:lstStyle/>
          <a:p>
            <a:r>
              <a:rPr lang="en-US" b="0" i="0" dirty="0">
                <a:solidFill>
                  <a:srgbClr val="000000"/>
                </a:solidFill>
                <a:effectLst/>
              </a:rPr>
              <a:t>Left: Sir Joshua Reynolds, </a:t>
            </a:r>
            <a:r>
              <a:rPr lang="en-US" b="0" i="1" dirty="0">
                <a:solidFill>
                  <a:srgbClr val="000000"/>
                </a:solidFill>
                <a:effectLst/>
              </a:rPr>
              <a:t>Portrait of Lady Burlington (nee, Lady Elizabeth Compton)</a:t>
            </a:r>
            <a:r>
              <a:rPr lang="en-US" b="0" i="0" dirty="0">
                <a:solidFill>
                  <a:srgbClr val="000000"/>
                </a:solidFill>
                <a:effectLst/>
              </a:rPr>
              <a:t>, 1780. Right: A close up of the same painting</a:t>
            </a:r>
            <a:endParaRPr lang="en-US" dirty="0"/>
          </a:p>
        </p:txBody>
      </p:sp>
      <p:pic>
        <p:nvPicPr>
          <p:cNvPr id="6146" name="Picture 2" descr="Reynolds-Lady-Elizabeth-Compton-1780-1782-Burlington">
            <a:extLst>
              <a:ext uri="{FF2B5EF4-FFF2-40B4-BE49-F238E27FC236}">
                <a16:creationId xmlns:a16="http://schemas.microsoft.com/office/drawing/2014/main" id="{5259F26C-FAD6-4B3E-865B-5591F8290D3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12378" y="1962785"/>
            <a:ext cx="6767244"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69874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EC97A-B17D-4E1B-868B-9B6DD871EF90}"/>
              </a:ext>
            </a:extLst>
          </p:cNvPr>
          <p:cNvSpPr>
            <a:spLocks noGrp="1"/>
          </p:cNvSpPr>
          <p:nvPr>
            <p:ph type="title"/>
          </p:nvPr>
        </p:nvSpPr>
        <p:spPr>
          <a:xfrm>
            <a:off x="838200" y="243840"/>
            <a:ext cx="10515600" cy="2499360"/>
          </a:xfrm>
        </p:spPr>
        <p:txBody>
          <a:bodyPr>
            <a:normAutofit fontScale="90000"/>
          </a:bodyPr>
          <a:lstStyle/>
          <a:p>
            <a:r>
              <a:rPr lang="en-US" dirty="0"/>
              <a:t>Rarely do we hear from an artist's students. However, one Matthew </a:t>
            </a:r>
            <a:r>
              <a:rPr lang="en-US" dirty="0" err="1"/>
              <a:t>Jouett</a:t>
            </a:r>
            <a:r>
              <a:rPr lang="en-US" dirty="0"/>
              <a:t> in 1816 wrote about the training he had been given under from his teacher American painter Gilbert Stuart:</a:t>
            </a:r>
          </a:p>
        </p:txBody>
      </p:sp>
      <p:sp>
        <p:nvSpPr>
          <p:cNvPr id="3" name="Content Placeholder 2">
            <a:extLst>
              <a:ext uri="{FF2B5EF4-FFF2-40B4-BE49-F238E27FC236}">
                <a16:creationId xmlns:a16="http://schemas.microsoft.com/office/drawing/2014/main" id="{F3AB0778-1B69-4A3A-93B5-F2FB41ACC916}"/>
              </a:ext>
            </a:extLst>
          </p:cNvPr>
          <p:cNvSpPr>
            <a:spLocks noGrp="1"/>
          </p:cNvSpPr>
          <p:nvPr>
            <p:ph idx="1"/>
          </p:nvPr>
        </p:nvSpPr>
        <p:spPr>
          <a:xfrm>
            <a:off x="838200" y="2743200"/>
            <a:ext cx="10515600" cy="4526280"/>
          </a:xfrm>
        </p:spPr>
        <p:txBody>
          <a:bodyPr>
            <a:noAutofit/>
          </a:bodyPr>
          <a:lstStyle/>
          <a:p>
            <a:pPr marL="0" indent="0">
              <a:buNone/>
            </a:pPr>
            <a:r>
              <a:rPr lang="en-US" sz="4000" b="1" i="1" dirty="0">
                <a:solidFill>
                  <a:srgbClr val="000000"/>
                </a:solidFill>
                <a:effectLst/>
                <a:latin typeface="+mj-lt"/>
              </a:rPr>
              <a:t>“The advantage of having the easel before the sitter is that by so doing you are enabled to embrace both at once. The eye, from practice, passes from one to the other with great rapidity. . . One should set a good way from his easel and early accustom themselves to look at the subject and not at the features. . .”</a:t>
            </a:r>
            <a:r>
              <a:rPr lang="en-US" sz="4000" b="1" i="0" dirty="0">
                <a:solidFill>
                  <a:srgbClr val="000000"/>
                </a:solidFill>
                <a:effectLst/>
                <a:latin typeface="+mj-lt"/>
              </a:rPr>
              <a:t> </a:t>
            </a:r>
            <a:endParaRPr lang="en-US" sz="4000" b="1" dirty="0">
              <a:latin typeface="+mj-lt"/>
            </a:endParaRPr>
          </a:p>
        </p:txBody>
      </p:sp>
    </p:spTree>
    <p:extLst>
      <p:ext uri="{BB962C8B-B14F-4D97-AF65-F5344CB8AC3E}">
        <p14:creationId xmlns:p14="http://schemas.microsoft.com/office/powerpoint/2010/main" val="11524658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721A2-5F83-46CF-B5E2-71B52AC49E96}"/>
              </a:ext>
            </a:extLst>
          </p:cNvPr>
          <p:cNvSpPr>
            <a:spLocks noGrp="1"/>
          </p:cNvSpPr>
          <p:nvPr>
            <p:ph type="title"/>
          </p:nvPr>
        </p:nvSpPr>
        <p:spPr>
          <a:xfrm>
            <a:off x="472440" y="206834"/>
            <a:ext cx="4299585" cy="6148245"/>
          </a:xfrm>
        </p:spPr>
        <p:txBody>
          <a:bodyPr>
            <a:noAutofit/>
          </a:bodyPr>
          <a:lstStyle/>
          <a:p>
            <a:r>
              <a:rPr lang="en-US" sz="2800" b="1" i="0" dirty="0">
                <a:solidFill>
                  <a:srgbClr val="000000"/>
                </a:solidFill>
                <a:effectLst/>
                <a:latin typeface="Calibri" panose="020F0502020204030204" pitchFamily="34" charset="0"/>
                <a:cs typeface="Calibri" panose="020F0502020204030204" pitchFamily="34" charset="0"/>
              </a:rPr>
              <a:t>As defined, Sight-Size is a method of drawing an object exactly as it appears to the artist. It is done on a one-to-one scale. It was developed in the 19th century. The rules are strict and it builds your ability to see, replicate and render objects from direct observation. It is a technique that is used widely in many workshops/ateliers in Florence to copy ancient sculpture.</a:t>
            </a:r>
            <a:endParaRPr lang="en-US" sz="2800" b="1" dirty="0">
              <a:latin typeface="Calibri" panose="020F0502020204030204" pitchFamily="34" charset="0"/>
              <a:cs typeface="Calibri" panose="020F0502020204030204" pitchFamily="34" charset="0"/>
            </a:endParaRPr>
          </a:p>
        </p:txBody>
      </p:sp>
      <p:pic>
        <p:nvPicPr>
          <p:cNvPr id="6" name="Picture Placeholder 5" descr="A picture containing person, wall, indoor&#10;&#10;Description automatically generated">
            <a:extLst>
              <a:ext uri="{FF2B5EF4-FFF2-40B4-BE49-F238E27FC236}">
                <a16:creationId xmlns:a16="http://schemas.microsoft.com/office/drawing/2014/main" id="{AA4E20B9-A809-4672-8711-A205063BB545}"/>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r="17"/>
          <a:stretch>
            <a:fillRect/>
          </a:stretch>
        </p:blipFill>
        <p:spPr>
          <a:xfrm>
            <a:off x="5183188" y="457199"/>
            <a:ext cx="6843704" cy="5403851"/>
          </a:xfrm>
        </p:spPr>
      </p:pic>
      <p:sp>
        <p:nvSpPr>
          <p:cNvPr id="4" name="Text Placeholder 3">
            <a:extLst>
              <a:ext uri="{FF2B5EF4-FFF2-40B4-BE49-F238E27FC236}">
                <a16:creationId xmlns:a16="http://schemas.microsoft.com/office/drawing/2014/main" id="{F73336B4-6507-4966-8FED-E5656CB0CE1F}"/>
              </a:ext>
            </a:extLst>
          </p:cNvPr>
          <p:cNvSpPr>
            <a:spLocks noGrp="1"/>
          </p:cNvSpPr>
          <p:nvPr>
            <p:ph type="body" sz="half" idx="2"/>
          </p:nvPr>
        </p:nvSpPr>
        <p:spPr>
          <a:xfrm>
            <a:off x="839788" y="5610686"/>
            <a:ext cx="3932237" cy="258301"/>
          </a:xfrm>
        </p:spPr>
        <p:txBody>
          <a:bodyPr>
            <a:normAutofit fontScale="85000" lnSpcReduction="20000"/>
          </a:bodyPr>
          <a:lstStyle/>
          <a:p>
            <a:endParaRPr lang="en-US" dirty="0"/>
          </a:p>
        </p:txBody>
      </p:sp>
    </p:spTree>
    <p:extLst>
      <p:ext uri="{BB962C8B-B14F-4D97-AF65-F5344CB8AC3E}">
        <p14:creationId xmlns:p14="http://schemas.microsoft.com/office/powerpoint/2010/main" val="32366711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626B2-84B6-4780-9070-E17C551ADEB6}"/>
              </a:ext>
            </a:extLst>
          </p:cNvPr>
          <p:cNvSpPr>
            <a:spLocks noGrp="1"/>
          </p:cNvSpPr>
          <p:nvPr>
            <p:ph type="title"/>
          </p:nvPr>
        </p:nvSpPr>
        <p:spPr>
          <a:xfrm>
            <a:off x="838200" y="304800"/>
            <a:ext cx="10515600" cy="2392680"/>
          </a:xfrm>
        </p:spPr>
        <p:txBody>
          <a:bodyPr>
            <a:noAutofit/>
          </a:bodyPr>
          <a:lstStyle/>
          <a:p>
            <a:r>
              <a:rPr lang="en-US" sz="4000" b="1" dirty="0"/>
              <a:t>In the 21</a:t>
            </a:r>
            <a:r>
              <a:rPr lang="en-US" sz="4000" b="1" baseline="30000" dirty="0"/>
              <a:t>st</a:t>
            </a:r>
            <a:r>
              <a:rPr lang="en-US" sz="4000" b="1" dirty="0"/>
              <a:t> Century</a:t>
            </a:r>
            <a:r>
              <a:rPr lang="en-US" sz="4000" dirty="0"/>
              <a:t>, art students can utilize time honored methods for sight measurement technique  gaining accuracy, but not necessarily exact copies, as creative expression becomes more liberating. I will use this concept accordingly.</a:t>
            </a:r>
          </a:p>
        </p:txBody>
      </p:sp>
      <p:pic>
        <p:nvPicPr>
          <p:cNvPr id="7172" name="Picture 4" descr="Bargue, Sight Size">
            <a:extLst>
              <a:ext uri="{FF2B5EF4-FFF2-40B4-BE49-F238E27FC236}">
                <a16:creationId xmlns:a16="http://schemas.microsoft.com/office/drawing/2014/main" id="{E082B4F3-491B-44E8-A5B1-FDCD7CCFC21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48000" y="2865119"/>
            <a:ext cx="6096000" cy="36880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9239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A1ADF-BE13-46AE-BE44-69D54319AB13}"/>
              </a:ext>
            </a:extLst>
          </p:cNvPr>
          <p:cNvSpPr>
            <a:spLocks noGrp="1"/>
          </p:cNvSpPr>
          <p:nvPr>
            <p:ph type="title"/>
          </p:nvPr>
        </p:nvSpPr>
        <p:spPr/>
        <p:txBody>
          <a:bodyPr/>
          <a:lstStyle/>
          <a:p>
            <a:r>
              <a:rPr lang="en-US" altLang="en-US" dirty="0">
                <a:effectLst>
                  <a:outerShdw blurRad="38100" dist="38100" dir="2700000" algn="tl">
                    <a:srgbClr val="000000"/>
                  </a:outerShdw>
                </a:effectLst>
                <a:latin typeface="+mn-lt"/>
              </a:rPr>
              <a:t>The Process of Seeing</a:t>
            </a:r>
            <a:endParaRPr lang="en-US" dirty="0">
              <a:latin typeface="+mn-lt"/>
            </a:endParaRPr>
          </a:p>
        </p:txBody>
      </p:sp>
      <p:sp>
        <p:nvSpPr>
          <p:cNvPr id="3" name="Content Placeholder 2">
            <a:extLst>
              <a:ext uri="{FF2B5EF4-FFF2-40B4-BE49-F238E27FC236}">
                <a16:creationId xmlns:a16="http://schemas.microsoft.com/office/drawing/2014/main" id="{E8D4326D-8E7E-4555-85DB-137FA195F2E3}"/>
              </a:ext>
            </a:extLst>
          </p:cNvPr>
          <p:cNvSpPr>
            <a:spLocks noGrp="1"/>
          </p:cNvSpPr>
          <p:nvPr>
            <p:ph idx="1"/>
          </p:nvPr>
        </p:nvSpPr>
        <p:spPr/>
        <p:txBody>
          <a:bodyPr>
            <a:normAutofit fontScale="70000" lnSpcReduction="20000"/>
          </a:bodyPr>
          <a:lstStyle/>
          <a:p>
            <a:r>
              <a:rPr lang="en-US" altLang="en-US" sz="4600" dirty="0"/>
              <a:t>Visual processing can be divided into reception, extraction, and inference.</a:t>
            </a:r>
          </a:p>
          <a:p>
            <a:r>
              <a:rPr lang="en-US" altLang="en-US" sz="4600" dirty="0"/>
              <a:t>The human retina "edits" information perceived from external sources.</a:t>
            </a:r>
          </a:p>
          <a:p>
            <a:r>
              <a:rPr lang="en-US" altLang="en-US" sz="4600" dirty="0"/>
              <a:t>Seeing is inherently creative, as you decide what details are important-</a:t>
            </a:r>
            <a:r>
              <a:rPr lang="en-US" altLang="en-US" sz="4600" u="sng" dirty="0"/>
              <a:t>artists see both the whole and parts</a:t>
            </a:r>
            <a:r>
              <a:rPr lang="en-US" altLang="en-US" sz="4600" dirty="0"/>
              <a:t>.</a:t>
            </a:r>
          </a:p>
          <a:p>
            <a:r>
              <a:rPr lang="en-US" altLang="en-US" sz="4600" dirty="0"/>
              <a:t> In the Italian Renaissance ,drawing came to be considered an art in its own right. Artists became known as geniuses, as drawing revealed their visual concepts and processes directly using drawings on paper. Observation from nature was documented in sketchbooks made by artists. </a:t>
            </a:r>
          </a:p>
          <a:p>
            <a:endParaRPr lang="en-US" altLang="en-US" dirty="0">
              <a:latin typeface="Verdana" panose="020B0604030504040204" pitchFamily="34" charset="0"/>
            </a:endParaRPr>
          </a:p>
          <a:p>
            <a:endParaRPr lang="en-US" dirty="0"/>
          </a:p>
        </p:txBody>
      </p:sp>
    </p:spTree>
    <p:extLst>
      <p:ext uri="{BB962C8B-B14F-4D97-AF65-F5344CB8AC3E}">
        <p14:creationId xmlns:p14="http://schemas.microsoft.com/office/powerpoint/2010/main" val="6943507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97B91-9BCE-4F4D-8D54-B286433B78E8}"/>
              </a:ext>
            </a:extLst>
          </p:cNvPr>
          <p:cNvSpPr>
            <a:spLocks noGrp="1"/>
          </p:cNvSpPr>
          <p:nvPr>
            <p:ph type="title"/>
          </p:nvPr>
        </p:nvSpPr>
        <p:spPr/>
        <p:txBody>
          <a:bodyPr>
            <a:normAutofit/>
          </a:bodyPr>
          <a:lstStyle/>
          <a:p>
            <a:r>
              <a:rPr lang="en-US" b="1" dirty="0"/>
              <a:t>Drawing materials and tools:</a:t>
            </a:r>
          </a:p>
        </p:txBody>
      </p:sp>
      <p:sp>
        <p:nvSpPr>
          <p:cNvPr id="4" name="Text Placeholder 3">
            <a:extLst>
              <a:ext uri="{FF2B5EF4-FFF2-40B4-BE49-F238E27FC236}">
                <a16:creationId xmlns:a16="http://schemas.microsoft.com/office/drawing/2014/main" id="{A3AA866B-08FC-470B-93E8-89A9CE71C077}"/>
              </a:ext>
            </a:extLst>
          </p:cNvPr>
          <p:cNvSpPr>
            <a:spLocks noGrp="1"/>
          </p:cNvSpPr>
          <p:nvPr>
            <p:ph sz="half" idx="2"/>
          </p:nvPr>
        </p:nvSpPr>
        <p:spPr>
          <a:xfrm>
            <a:off x="868218" y="1580225"/>
            <a:ext cx="5181600" cy="4607510"/>
          </a:xfrm>
        </p:spPr>
        <p:txBody>
          <a:bodyPr>
            <a:normAutofit/>
          </a:bodyPr>
          <a:lstStyle/>
          <a:p>
            <a:pPr marL="285750" indent="-285750">
              <a:buFont typeface="Arial" panose="020B0604020202020204" pitchFamily="34" charset="0"/>
              <a:buChar char="•"/>
            </a:pPr>
            <a:r>
              <a:rPr lang="en-US" sz="2800" dirty="0"/>
              <a:t>One kneaded eraser</a:t>
            </a:r>
          </a:p>
          <a:p>
            <a:pPr marL="285750" indent="-285750">
              <a:buFont typeface="Arial" panose="020B0604020202020204" pitchFamily="34" charset="0"/>
              <a:buChar char="•"/>
            </a:pPr>
            <a:r>
              <a:rPr lang="en-US" sz="2800" dirty="0"/>
              <a:t>2 B Drawing Pencil(s)</a:t>
            </a:r>
          </a:p>
          <a:p>
            <a:pPr marL="285750" indent="-285750">
              <a:buFont typeface="Arial" panose="020B0604020202020204" pitchFamily="34" charset="0"/>
              <a:buChar char="•"/>
            </a:pPr>
            <a:r>
              <a:rPr lang="en-US" sz="2800" dirty="0"/>
              <a:t>An alignment tool (skewer stick/chop stick)</a:t>
            </a:r>
          </a:p>
          <a:p>
            <a:pPr marL="285750" indent="-285750">
              <a:buFont typeface="Arial" panose="020B0604020202020204" pitchFamily="34" charset="0"/>
              <a:buChar char="•"/>
            </a:pPr>
            <a:r>
              <a:rPr lang="en-US" sz="2800" dirty="0"/>
              <a:t>A Viewfinder(2”x 3” window cut out)</a:t>
            </a:r>
          </a:p>
          <a:p>
            <a:pPr marL="285750" indent="-285750">
              <a:buFont typeface="Arial" panose="020B0604020202020204" pitchFamily="34" charset="0"/>
              <a:buChar char="•"/>
            </a:pPr>
            <a:r>
              <a:rPr lang="en-US" sz="2800" dirty="0"/>
              <a:t>Standard 80 lb. Drawing paper</a:t>
            </a:r>
          </a:p>
          <a:p>
            <a:pPr marL="285750" indent="-285750">
              <a:buFont typeface="Arial" panose="020B0604020202020204" pitchFamily="34" charset="0"/>
              <a:buChar char="•"/>
            </a:pPr>
            <a:r>
              <a:rPr lang="en-US" sz="2800" dirty="0"/>
              <a:t>An easel</a:t>
            </a:r>
          </a:p>
          <a:p>
            <a:pPr marL="285750" indent="-285750">
              <a:buFont typeface="Arial" panose="020B0604020202020204" pitchFamily="34" charset="0"/>
              <a:buChar char="•"/>
            </a:pPr>
            <a:r>
              <a:rPr lang="en-US" sz="2800" dirty="0"/>
              <a:t>One drawing board</a:t>
            </a:r>
          </a:p>
        </p:txBody>
      </p:sp>
      <p:pic>
        <p:nvPicPr>
          <p:cNvPr id="8" name="Picture 7" descr="A picture containing indoor, wall, dirty, tiled&#10;&#10;Description automatically generated">
            <a:extLst>
              <a:ext uri="{FF2B5EF4-FFF2-40B4-BE49-F238E27FC236}">
                <a16:creationId xmlns:a16="http://schemas.microsoft.com/office/drawing/2014/main" id="{74745A4A-058F-4245-848D-4F0EF37E50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7814115" y="3758845"/>
            <a:ext cx="3096005" cy="2112284"/>
          </a:xfrm>
          <a:prstGeom prst="rect">
            <a:avLst/>
          </a:prstGeom>
        </p:spPr>
      </p:pic>
      <p:pic>
        <p:nvPicPr>
          <p:cNvPr id="9" name="Content Placeholder 8" descr="A picture containing wall, indoor&#10;&#10;Description automatically generated">
            <a:extLst>
              <a:ext uri="{FF2B5EF4-FFF2-40B4-BE49-F238E27FC236}">
                <a16:creationId xmlns:a16="http://schemas.microsoft.com/office/drawing/2014/main" id="{A7923BD3-F9AB-4ED7-B62B-924967B7FC31}"/>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7546020" y="871656"/>
            <a:ext cx="3633749" cy="2015223"/>
          </a:xfrm>
        </p:spPr>
      </p:pic>
    </p:spTree>
    <p:extLst>
      <p:ext uri="{BB962C8B-B14F-4D97-AF65-F5344CB8AC3E}">
        <p14:creationId xmlns:p14="http://schemas.microsoft.com/office/powerpoint/2010/main" val="4056644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BC6D9-1CFB-4F3B-A82B-737A42F77645}"/>
              </a:ext>
            </a:extLst>
          </p:cNvPr>
          <p:cNvSpPr>
            <a:spLocks noGrp="1"/>
          </p:cNvSpPr>
          <p:nvPr>
            <p:ph type="title"/>
          </p:nvPr>
        </p:nvSpPr>
        <p:spPr/>
        <p:txBody>
          <a:bodyPr>
            <a:normAutofit/>
          </a:bodyPr>
          <a:lstStyle/>
          <a:p>
            <a:r>
              <a:rPr lang="en-US" b="1" dirty="0"/>
              <a:t>The Sight Measuring Drawing Procedure</a:t>
            </a:r>
          </a:p>
        </p:txBody>
      </p:sp>
      <p:sp>
        <p:nvSpPr>
          <p:cNvPr id="3" name="Content Placeholder 2">
            <a:extLst>
              <a:ext uri="{FF2B5EF4-FFF2-40B4-BE49-F238E27FC236}">
                <a16:creationId xmlns:a16="http://schemas.microsoft.com/office/drawing/2014/main" id="{C9B06AC9-C8A7-4362-BC7D-08BE258D438A}"/>
              </a:ext>
            </a:extLst>
          </p:cNvPr>
          <p:cNvSpPr>
            <a:spLocks noGrp="1"/>
          </p:cNvSpPr>
          <p:nvPr>
            <p:ph sz="half" idx="1"/>
          </p:nvPr>
        </p:nvSpPr>
        <p:spPr/>
        <p:txBody>
          <a:bodyPr>
            <a:normAutofit lnSpcReduction="10000"/>
          </a:bodyPr>
          <a:lstStyle/>
          <a:p>
            <a:r>
              <a:rPr lang="en-US" dirty="0"/>
              <a:t>Set up your 3 objects on a stand with white paper or cloth underneath</a:t>
            </a:r>
          </a:p>
          <a:p>
            <a:r>
              <a:rPr lang="en-US" dirty="0"/>
              <a:t>Position your objects to provide an effective composition</a:t>
            </a:r>
          </a:p>
          <a:p>
            <a:r>
              <a:rPr lang="en-US" dirty="0"/>
              <a:t>Set up studio lights to illuminate your objects to create shadows thus providing 3-D illusion</a:t>
            </a:r>
          </a:p>
          <a:p>
            <a:r>
              <a:rPr lang="en-US" dirty="0"/>
              <a:t>Take your viewfinder to check the objects positioning and space between each object</a:t>
            </a:r>
          </a:p>
        </p:txBody>
      </p:sp>
      <p:pic>
        <p:nvPicPr>
          <p:cNvPr id="6" name="Content Placeholder 5" descr="A picture containing indoor&#10;&#10;Description automatically generated">
            <a:extLst>
              <a:ext uri="{FF2B5EF4-FFF2-40B4-BE49-F238E27FC236}">
                <a16:creationId xmlns:a16="http://schemas.microsoft.com/office/drawing/2014/main" id="{7802BCEF-41B7-4FC1-94E8-64A588514BF9}"/>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172200" y="2543969"/>
            <a:ext cx="4845570" cy="2914650"/>
          </a:xfrm>
        </p:spPr>
      </p:pic>
    </p:spTree>
    <p:extLst>
      <p:ext uri="{BB962C8B-B14F-4D97-AF65-F5344CB8AC3E}">
        <p14:creationId xmlns:p14="http://schemas.microsoft.com/office/powerpoint/2010/main" val="32412201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D63C3-0DB7-46E7-B759-F8562B05682C}"/>
              </a:ext>
            </a:extLst>
          </p:cNvPr>
          <p:cNvSpPr>
            <a:spLocks noGrp="1"/>
          </p:cNvSpPr>
          <p:nvPr>
            <p:ph type="title"/>
          </p:nvPr>
        </p:nvSpPr>
        <p:spPr>
          <a:xfrm>
            <a:off x="838200" y="365125"/>
            <a:ext cx="10515600" cy="1445920"/>
          </a:xfrm>
        </p:spPr>
        <p:txBody>
          <a:bodyPr>
            <a:noAutofit/>
          </a:bodyPr>
          <a:lstStyle/>
          <a:p>
            <a:r>
              <a:rPr lang="en-US" b="1" dirty="0"/>
              <a:t>Use a Viewfinder to Determine your Overall Composition. Use your pencil to sight measure</a:t>
            </a:r>
            <a:br>
              <a:rPr lang="en-US" b="1" dirty="0"/>
            </a:br>
            <a:r>
              <a:rPr lang="en-US" b="1" dirty="0"/>
              <a:t>each object angle. </a:t>
            </a:r>
          </a:p>
        </p:txBody>
      </p:sp>
      <p:pic>
        <p:nvPicPr>
          <p:cNvPr id="6" name="Content Placeholder 5" descr="A picture containing text&#10;&#10;Description automatically generated">
            <a:extLst>
              <a:ext uri="{FF2B5EF4-FFF2-40B4-BE49-F238E27FC236}">
                <a16:creationId xmlns:a16="http://schemas.microsoft.com/office/drawing/2014/main" id="{48495BFF-40F7-4331-A40B-9E71278E61CD}"/>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095599" y="2522565"/>
            <a:ext cx="6148462" cy="3458510"/>
          </a:xfrm>
        </p:spPr>
      </p:pic>
      <p:pic>
        <p:nvPicPr>
          <p:cNvPr id="8" name="Content Placeholder 7" descr="A picture containing indoor&#10;&#10;Description automatically generated">
            <a:extLst>
              <a:ext uri="{FF2B5EF4-FFF2-40B4-BE49-F238E27FC236}">
                <a16:creationId xmlns:a16="http://schemas.microsoft.com/office/drawing/2014/main" id="{C149D9D6-391D-4673-93D2-BEDA2C66DD9F}"/>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rot="5400000">
            <a:off x="7485945" y="2717102"/>
            <a:ext cx="4303885" cy="2917027"/>
          </a:xfrm>
        </p:spPr>
      </p:pic>
    </p:spTree>
    <p:extLst>
      <p:ext uri="{BB962C8B-B14F-4D97-AF65-F5344CB8AC3E}">
        <p14:creationId xmlns:p14="http://schemas.microsoft.com/office/powerpoint/2010/main" val="4214343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43E28-CED1-4611-9C14-2F03DB57665D}"/>
              </a:ext>
            </a:extLst>
          </p:cNvPr>
          <p:cNvSpPr>
            <a:spLocks noGrp="1"/>
          </p:cNvSpPr>
          <p:nvPr>
            <p:ph type="title"/>
          </p:nvPr>
        </p:nvSpPr>
        <p:spPr>
          <a:xfrm>
            <a:off x="839788" y="365125"/>
            <a:ext cx="10387845" cy="2018311"/>
          </a:xfrm>
        </p:spPr>
        <p:txBody>
          <a:bodyPr>
            <a:normAutofit fontScale="90000"/>
          </a:bodyPr>
          <a:lstStyle/>
          <a:p>
            <a:r>
              <a:rPr lang="en-US" b="1" dirty="0"/>
              <a:t>On your paper, lightly place dots to locate edges. These can be connected later much like children’s connect the dots picture sheets, but without numbers .Continue using your pencil to locate angles and draw them accordingly.</a:t>
            </a:r>
          </a:p>
        </p:txBody>
      </p:sp>
      <p:sp>
        <p:nvSpPr>
          <p:cNvPr id="3" name="Text Placeholder 2">
            <a:extLst>
              <a:ext uri="{FF2B5EF4-FFF2-40B4-BE49-F238E27FC236}">
                <a16:creationId xmlns:a16="http://schemas.microsoft.com/office/drawing/2014/main" id="{50F09F2A-DEE6-4354-AA58-673FE5FA520A}"/>
              </a:ext>
            </a:extLst>
          </p:cNvPr>
          <p:cNvSpPr>
            <a:spLocks noGrp="1"/>
          </p:cNvSpPr>
          <p:nvPr>
            <p:ph type="body" idx="1"/>
          </p:nvPr>
        </p:nvSpPr>
        <p:spPr>
          <a:xfrm flipV="1">
            <a:off x="839788" y="2505074"/>
            <a:ext cx="5157787" cy="131593"/>
          </a:xfrm>
        </p:spPr>
        <p:txBody>
          <a:bodyPr>
            <a:normAutofit fontScale="25000" lnSpcReduction="20000"/>
          </a:bodyPr>
          <a:lstStyle/>
          <a:p>
            <a:endParaRPr lang="en-US" dirty="0"/>
          </a:p>
        </p:txBody>
      </p:sp>
      <p:pic>
        <p:nvPicPr>
          <p:cNvPr id="8" name="Content Placeholder 7" descr="A hand holding a pen&#10;&#10;Description automatically generated with medium confidence">
            <a:extLst>
              <a:ext uri="{FF2B5EF4-FFF2-40B4-BE49-F238E27FC236}">
                <a16:creationId xmlns:a16="http://schemas.microsoft.com/office/drawing/2014/main" id="{F86D3F1C-F870-423B-9967-D2FEE820A3BC}"/>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839788" y="2896741"/>
            <a:ext cx="5157787" cy="2901255"/>
          </a:xfrm>
        </p:spPr>
      </p:pic>
      <p:sp>
        <p:nvSpPr>
          <p:cNvPr id="5" name="Text Placeholder 4">
            <a:extLst>
              <a:ext uri="{FF2B5EF4-FFF2-40B4-BE49-F238E27FC236}">
                <a16:creationId xmlns:a16="http://schemas.microsoft.com/office/drawing/2014/main" id="{865C79E1-A260-488D-A603-6C0197F054B1}"/>
              </a:ext>
            </a:extLst>
          </p:cNvPr>
          <p:cNvSpPr>
            <a:spLocks noGrp="1"/>
          </p:cNvSpPr>
          <p:nvPr>
            <p:ph type="body" sz="quarter" idx="3"/>
          </p:nvPr>
        </p:nvSpPr>
        <p:spPr>
          <a:xfrm>
            <a:off x="6172200" y="2459355"/>
            <a:ext cx="5183188" cy="45719"/>
          </a:xfrm>
        </p:spPr>
        <p:txBody>
          <a:bodyPr>
            <a:normAutofit fontScale="25000" lnSpcReduction="20000"/>
          </a:bodyPr>
          <a:lstStyle/>
          <a:p>
            <a:endParaRPr lang="en-US" dirty="0"/>
          </a:p>
        </p:txBody>
      </p:sp>
      <p:pic>
        <p:nvPicPr>
          <p:cNvPr id="12" name="Content Placeholder 11">
            <a:extLst>
              <a:ext uri="{FF2B5EF4-FFF2-40B4-BE49-F238E27FC236}">
                <a16:creationId xmlns:a16="http://schemas.microsoft.com/office/drawing/2014/main" id="{B08E6D42-752F-48A7-8F80-606F591A7929}"/>
              </a:ext>
            </a:extLst>
          </p:cNvPr>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6172200" y="2889597"/>
            <a:ext cx="5183188" cy="2915543"/>
          </a:xfrm>
        </p:spPr>
      </p:pic>
    </p:spTree>
    <p:extLst>
      <p:ext uri="{BB962C8B-B14F-4D97-AF65-F5344CB8AC3E}">
        <p14:creationId xmlns:p14="http://schemas.microsoft.com/office/powerpoint/2010/main" val="27377606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6FB63-7F67-4250-95A7-16157C5182F3}"/>
              </a:ext>
            </a:extLst>
          </p:cNvPr>
          <p:cNvSpPr>
            <a:spLocks noGrp="1"/>
          </p:cNvSpPr>
          <p:nvPr>
            <p:ph type="title"/>
          </p:nvPr>
        </p:nvSpPr>
        <p:spPr/>
        <p:txBody>
          <a:bodyPr>
            <a:noAutofit/>
          </a:bodyPr>
          <a:lstStyle/>
          <a:p>
            <a:r>
              <a:rPr lang="en-US" sz="4000" b="1" dirty="0"/>
              <a:t>Some angles can be challenging to draw. Therefore, you will want to use a gestural approach and draw your lines lightly. You can correct/erase these later.</a:t>
            </a:r>
          </a:p>
        </p:txBody>
      </p:sp>
      <p:sp>
        <p:nvSpPr>
          <p:cNvPr id="3" name="Text Placeholder 2">
            <a:extLst>
              <a:ext uri="{FF2B5EF4-FFF2-40B4-BE49-F238E27FC236}">
                <a16:creationId xmlns:a16="http://schemas.microsoft.com/office/drawing/2014/main" id="{BA035CB6-D3E3-423E-875F-9B991DDE9D0A}"/>
              </a:ext>
            </a:extLst>
          </p:cNvPr>
          <p:cNvSpPr>
            <a:spLocks noGrp="1"/>
          </p:cNvSpPr>
          <p:nvPr>
            <p:ph type="body" idx="1"/>
          </p:nvPr>
        </p:nvSpPr>
        <p:spPr>
          <a:xfrm>
            <a:off x="839788" y="2015231"/>
            <a:ext cx="5165728" cy="489844"/>
          </a:xfrm>
        </p:spPr>
        <p:txBody>
          <a:bodyPr/>
          <a:lstStyle/>
          <a:p>
            <a:endParaRPr lang="en-US" dirty="0"/>
          </a:p>
        </p:txBody>
      </p:sp>
      <p:pic>
        <p:nvPicPr>
          <p:cNvPr id="8" name="Content Placeholder 7" descr="A picture containing wall, person&#10;&#10;Description automatically generated">
            <a:extLst>
              <a:ext uri="{FF2B5EF4-FFF2-40B4-BE49-F238E27FC236}">
                <a16:creationId xmlns:a16="http://schemas.microsoft.com/office/drawing/2014/main" id="{930573B5-3824-4E93-8DF3-86507F930277}"/>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rot="5400000">
            <a:off x="289428" y="3011277"/>
            <a:ext cx="3684587" cy="2072580"/>
          </a:xfrm>
        </p:spPr>
      </p:pic>
      <p:sp>
        <p:nvSpPr>
          <p:cNvPr id="5" name="Text Placeholder 4">
            <a:extLst>
              <a:ext uri="{FF2B5EF4-FFF2-40B4-BE49-F238E27FC236}">
                <a16:creationId xmlns:a16="http://schemas.microsoft.com/office/drawing/2014/main" id="{248DEF36-C834-453D-9CA2-25E4F55C087F}"/>
              </a:ext>
            </a:extLst>
          </p:cNvPr>
          <p:cNvSpPr>
            <a:spLocks noGrp="1"/>
          </p:cNvSpPr>
          <p:nvPr>
            <p:ph type="body" sz="quarter" idx="3"/>
          </p:nvPr>
        </p:nvSpPr>
        <p:spPr/>
        <p:txBody>
          <a:bodyPr/>
          <a:lstStyle/>
          <a:p>
            <a:endParaRPr lang="en-US" dirty="0"/>
          </a:p>
        </p:txBody>
      </p:sp>
      <p:pic>
        <p:nvPicPr>
          <p:cNvPr id="10" name="Content Placeholder 9" descr="A picture containing indoor&#10;&#10;Description automatically generated">
            <a:extLst>
              <a:ext uri="{FF2B5EF4-FFF2-40B4-BE49-F238E27FC236}">
                <a16:creationId xmlns:a16="http://schemas.microsoft.com/office/drawing/2014/main" id="{64E51DB0-E689-4752-8337-976BFDEA31A7}"/>
              </a:ext>
            </a:extLst>
          </p:cNvPr>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rot="5400000">
            <a:off x="2961950" y="3021593"/>
            <a:ext cx="3684592" cy="2072582"/>
          </a:xfrm>
        </p:spPr>
      </p:pic>
      <p:pic>
        <p:nvPicPr>
          <p:cNvPr id="14" name="Picture 13">
            <a:extLst>
              <a:ext uri="{FF2B5EF4-FFF2-40B4-BE49-F238E27FC236}">
                <a16:creationId xmlns:a16="http://schemas.microsoft.com/office/drawing/2014/main" id="{3073A553-E83F-4D96-BC7C-7FB3746D5AA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5400000">
            <a:off x="5633869" y="3009110"/>
            <a:ext cx="3687360" cy="2074140"/>
          </a:xfrm>
          <a:prstGeom prst="rect">
            <a:avLst/>
          </a:prstGeom>
        </p:spPr>
      </p:pic>
      <p:pic>
        <p:nvPicPr>
          <p:cNvPr id="16" name="Picture 15" descr="A picture containing indoor&#10;&#10;Description automatically generated">
            <a:extLst>
              <a:ext uri="{FF2B5EF4-FFF2-40B4-BE49-F238E27FC236}">
                <a16:creationId xmlns:a16="http://schemas.microsoft.com/office/drawing/2014/main" id="{694C877D-8DAA-43F4-BD90-33D12DC1A93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5400000">
            <a:off x="8307952" y="3009110"/>
            <a:ext cx="3687362" cy="2074141"/>
          </a:xfrm>
          <a:prstGeom prst="rect">
            <a:avLst/>
          </a:prstGeom>
        </p:spPr>
      </p:pic>
    </p:spTree>
    <p:extLst>
      <p:ext uri="{BB962C8B-B14F-4D97-AF65-F5344CB8AC3E}">
        <p14:creationId xmlns:p14="http://schemas.microsoft.com/office/powerpoint/2010/main" val="20479561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992BA-8B8C-428D-A4E1-E9EE59DB5BA4}"/>
              </a:ext>
            </a:extLst>
          </p:cNvPr>
          <p:cNvSpPr>
            <a:spLocks noGrp="1"/>
          </p:cNvSpPr>
          <p:nvPr>
            <p:ph type="title"/>
          </p:nvPr>
        </p:nvSpPr>
        <p:spPr>
          <a:xfrm>
            <a:off x="839788" y="365125"/>
            <a:ext cx="10515600" cy="1587962"/>
          </a:xfrm>
        </p:spPr>
        <p:txBody>
          <a:bodyPr>
            <a:normAutofit fontScale="90000"/>
          </a:bodyPr>
          <a:lstStyle/>
          <a:p>
            <a:r>
              <a:rPr lang="en-US" sz="4000" b="1" dirty="0"/>
              <a:t>The dot technique is used throughout the drawing. Dots are connected to reveal objects. Don’t be afraid to draw right through the shapes like an x-ray, so you may see where they are located in the composition.</a:t>
            </a:r>
          </a:p>
        </p:txBody>
      </p:sp>
      <p:sp>
        <p:nvSpPr>
          <p:cNvPr id="3" name="Text Placeholder 2">
            <a:extLst>
              <a:ext uri="{FF2B5EF4-FFF2-40B4-BE49-F238E27FC236}">
                <a16:creationId xmlns:a16="http://schemas.microsoft.com/office/drawing/2014/main" id="{8902E390-8D63-4775-906A-9735F6F1A0B0}"/>
              </a:ext>
            </a:extLst>
          </p:cNvPr>
          <p:cNvSpPr>
            <a:spLocks noGrp="1"/>
          </p:cNvSpPr>
          <p:nvPr>
            <p:ph type="body" idx="1"/>
          </p:nvPr>
        </p:nvSpPr>
        <p:spPr>
          <a:xfrm>
            <a:off x="839788" y="2175029"/>
            <a:ext cx="5154611" cy="330046"/>
          </a:xfrm>
        </p:spPr>
        <p:txBody>
          <a:bodyPr>
            <a:normAutofit fontScale="85000" lnSpcReduction="20000"/>
          </a:bodyPr>
          <a:lstStyle/>
          <a:p>
            <a:endParaRPr lang="en-US" dirty="0"/>
          </a:p>
        </p:txBody>
      </p:sp>
      <p:pic>
        <p:nvPicPr>
          <p:cNvPr id="8" name="Content Placeholder 7" descr="A picture containing linedrawing&#10;&#10;Description automatically generated">
            <a:extLst>
              <a:ext uri="{FF2B5EF4-FFF2-40B4-BE49-F238E27FC236}">
                <a16:creationId xmlns:a16="http://schemas.microsoft.com/office/drawing/2014/main" id="{94ABA81D-8803-4F2B-8905-829347287501}"/>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836612" y="2903885"/>
            <a:ext cx="5157787" cy="2901255"/>
          </a:xfrm>
        </p:spPr>
      </p:pic>
      <p:sp>
        <p:nvSpPr>
          <p:cNvPr id="5" name="Text Placeholder 4">
            <a:extLst>
              <a:ext uri="{FF2B5EF4-FFF2-40B4-BE49-F238E27FC236}">
                <a16:creationId xmlns:a16="http://schemas.microsoft.com/office/drawing/2014/main" id="{87F38DB6-AD11-49F5-8060-355AEFBE9510}"/>
              </a:ext>
            </a:extLst>
          </p:cNvPr>
          <p:cNvSpPr>
            <a:spLocks noGrp="1"/>
          </p:cNvSpPr>
          <p:nvPr>
            <p:ph type="body" sz="quarter" idx="3"/>
          </p:nvPr>
        </p:nvSpPr>
        <p:spPr/>
        <p:txBody>
          <a:bodyPr>
            <a:normAutofit fontScale="85000" lnSpcReduction="20000"/>
          </a:bodyPr>
          <a:lstStyle/>
          <a:p>
            <a:endParaRPr lang="en-US"/>
          </a:p>
        </p:txBody>
      </p:sp>
      <p:pic>
        <p:nvPicPr>
          <p:cNvPr id="10" name="Content Placeholder 9" descr="A drawing on a white board&#10;&#10;Description automatically generated with medium confidence">
            <a:extLst>
              <a:ext uri="{FF2B5EF4-FFF2-40B4-BE49-F238E27FC236}">
                <a16:creationId xmlns:a16="http://schemas.microsoft.com/office/drawing/2014/main" id="{EFCAFCFC-9C8E-4A88-A586-0F455EB6EA6D}"/>
              </a:ext>
            </a:extLst>
          </p:cNvPr>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6172200" y="2889597"/>
            <a:ext cx="5183188" cy="2915543"/>
          </a:xfrm>
        </p:spPr>
      </p:pic>
    </p:spTree>
    <p:extLst>
      <p:ext uri="{BB962C8B-B14F-4D97-AF65-F5344CB8AC3E}">
        <p14:creationId xmlns:p14="http://schemas.microsoft.com/office/powerpoint/2010/main" val="29941692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1831C-9ECF-4526-9041-CC1009C66439}"/>
              </a:ext>
            </a:extLst>
          </p:cNvPr>
          <p:cNvSpPr>
            <a:spLocks noGrp="1"/>
          </p:cNvSpPr>
          <p:nvPr>
            <p:ph type="title"/>
          </p:nvPr>
        </p:nvSpPr>
        <p:spPr>
          <a:xfrm>
            <a:off x="838200" y="365125"/>
            <a:ext cx="10515600" cy="1623473"/>
          </a:xfrm>
        </p:spPr>
        <p:txBody>
          <a:bodyPr>
            <a:normAutofit fontScale="90000"/>
          </a:bodyPr>
          <a:lstStyle/>
          <a:p>
            <a:br>
              <a:rPr lang="en-US" b="1" dirty="0"/>
            </a:br>
            <a:r>
              <a:rPr lang="en-US" b="1" dirty="0"/>
              <a:t>At this stage, the composition is emerging. A skewer/chop stick can be helpful as an alignment tool. In the following images, you can see the still life object angles.</a:t>
            </a:r>
            <a:r>
              <a:rPr lang="en-US" dirty="0"/>
              <a:t> </a:t>
            </a:r>
            <a:r>
              <a:rPr lang="en-US" b="1" dirty="0"/>
              <a:t>Here, shape location and  relationships are the key to a successful drawing.</a:t>
            </a:r>
          </a:p>
        </p:txBody>
      </p:sp>
      <p:pic>
        <p:nvPicPr>
          <p:cNvPr id="6" name="Content Placeholder 5">
            <a:extLst>
              <a:ext uri="{FF2B5EF4-FFF2-40B4-BE49-F238E27FC236}">
                <a16:creationId xmlns:a16="http://schemas.microsoft.com/office/drawing/2014/main" id="{9EA81473-1E51-42B9-B7D7-47CAB2CD5B7C}"/>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38201" y="3240350"/>
            <a:ext cx="5181600" cy="2635520"/>
          </a:xfrm>
        </p:spPr>
      </p:pic>
      <p:pic>
        <p:nvPicPr>
          <p:cNvPr id="8" name="Content Placeholder 7" descr="A picture containing text&#10;&#10;Description automatically generated">
            <a:extLst>
              <a:ext uri="{FF2B5EF4-FFF2-40B4-BE49-F238E27FC236}">
                <a16:creationId xmlns:a16="http://schemas.microsoft.com/office/drawing/2014/main" id="{001AB9EA-FAF4-46C0-BE44-7EE2E72D26F7}"/>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019801" y="3240349"/>
            <a:ext cx="5181600" cy="2635521"/>
          </a:xfrm>
        </p:spPr>
      </p:pic>
    </p:spTree>
    <p:extLst>
      <p:ext uri="{BB962C8B-B14F-4D97-AF65-F5344CB8AC3E}">
        <p14:creationId xmlns:p14="http://schemas.microsoft.com/office/powerpoint/2010/main" val="37625251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33DCC-EFE0-4151-9B86-0A7073EF5EED}"/>
              </a:ext>
            </a:extLst>
          </p:cNvPr>
          <p:cNvSpPr>
            <a:spLocks noGrp="1"/>
          </p:cNvSpPr>
          <p:nvPr>
            <p:ph type="title"/>
          </p:nvPr>
        </p:nvSpPr>
        <p:spPr/>
        <p:txBody>
          <a:bodyPr>
            <a:noAutofit/>
          </a:bodyPr>
          <a:lstStyle/>
          <a:p>
            <a:br>
              <a:rPr lang="en-US" sz="4000" b="1" dirty="0"/>
            </a:br>
            <a:r>
              <a:rPr lang="en-US" sz="4000" b="1" dirty="0"/>
              <a:t>Additional Objects are drawn. The eraser is used to clean up/correct drawn edges. Hatching lines can be added on the objects and their respective shadows to create values for 3-D shape illusion.</a:t>
            </a:r>
          </a:p>
        </p:txBody>
      </p:sp>
      <p:pic>
        <p:nvPicPr>
          <p:cNvPr id="6" name="Content Placeholder 5" descr="A group of ants on a white surface&#10;&#10;Description automatically generated with low confidence">
            <a:extLst>
              <a:ext uri="{FF2B5EF4-FFF2-40B4-BE49-F238E27FC236}">
                <a16:creationId xmlns:a16="http://schemas.microsoft.com/office/drawing/2014/main" id="{DC19734D-9E84-4F64-AF09-885B3A62CBF2}"/>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rot="5400000">
            <a:off x="492653" y="3200422"/>
            <a:ext cx="3737190" cy="2219072"/>
          </a:xfrm>
        </p:spPr>
      </p:pic>
      <p:pic>
        <p:nvPicPr>
          <p:cNvPr id="8" name="Content Placeholder 7" descr="A hand holding a piece of paper&#10;&#10;Description automatically generated with low confidence">
            <a:extLst>
              <a:ext uri="{FF2B5EF4-FFF2-40B4-BE49-F238E27FC236}">
                <a16:creationId xmlns:a16="http://schemas.microsoft.com/office/drawing/2014/main" id="{B18C448A-16D3-43C1-AE5A-94B6E88281EB}"/>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rot="5400000">
            <a:off x="4227405" y="3200422"/>
            <a:ext cx="3737189" cy="2219074"/>
          </a:xfrm>
        </p:spPr>
      </p:pic>
      <p:pic>
        <p:nvPicPr>
          <p:cNvPr id="10" name="Picture 9" descr="A picture containing wall, indoor, dirty&#10;&#10;Description automatically generated">
            <a:extLst>
              <a:ext uri="{FF2B5EF4-FFF2-40B4-BE49-F238E27FC236}">
                <a16:creationId xmlns:a16="http://schemas.microsoft.com/office/drawing/2014/main" id="{8F49D374-783F-448F-B1D2-67DE5A01FFB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5400000">
            <a:off x="8058439" y="3200419"/>
            <a:ext cx="3737189" cy="2219078"/>
          </a:xfrm>
          <a:prstGeom prst="rect">
            <a:avLst/>
          </a:prstGeom>
        </p:spPr>
      </p:pic>
    </p:spTree>
    <p:extLst>
      <p:ext uri="{BB962C8B-B14F-4D97-AF65-F5344CB8AC3E}">
        <p14:creationId xmlns:p14="http://schemas.microsoft.com/office/powerpoint/2010/main" val="23247135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1C0C8-E8D8-4019-84EA-613521375AEF}"/>
              </a:ext>
            </a:extLst>
          </p:cNvPr>
          <p:cNvSpPr>
            <a:spLocks noGrp="1"/>
          </p:cNvSpPr>
          <p:nvPr>
            <p:ph type="title"/>
          </p:nvPr>
        </p:nvSpPr>
        <p:spPr/>
        <p:txBody>
          <a:bodyPr>
            <a:normAutofit fontScale="90000"/>
          </a:bodyPr>
          <a:lstStyle/>
          <a:p>
            <a:br>
              <a:rPr lang="en-US" b="1" dirty="0"/>
            </a:br>
            <a:br>
              <a:rPr lang="en-US" b="1" dirty="0"/>
            </a:br>
            <a:r>
              <a:rPr lang="en-US" b="1" dirty="0"/>
              <a:t>Final approaches can include, turning the drawing upside down to check the composition and correct/erase as needed. As you can see, the sight measuring technique is a fundamental procedure to insure an accurate yet expressive drawing.</a:t>
            </a:r>
          </a:p>
        </p:txBody>
      </p:sp>
      <p:pic>
        <p:nvPicPr>
          <p:cNvPr id="8" name="Content Placeholder 7" descr="A picture containing text, linedrawing&#10;&#10;Description automatically generated">
            <a:extLst>
              <a:ext uri="{FF2B5EF4-FFF2-40B4-BE49-F238E27FC236}">
                <a16:creationId xmlns:a16="http://schemas.microsoft.com/office/drawing/2014/main" id="{57A15E36-62C1-4FAE-931F-86211FEF1274}"/>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918099" y="3071673"/>
            <a:ext cx="4621567" cy="2715419"/>
          </a:xfrm>
        </p:spPr>
      </p:pic>
      <p:pic>
        <p:nvPicPr>
          <p:cNvPr id="10" name="Content Placeholder 9" descr="A picture containing text, old&#10;&#10;Description automatically generated">
            <a:extLst>
              <a:ext uri="{FF2B5EF4-FFF2-40B4-BE49-F238E27FC236}">
                <a16:creationId xmlns:a16="http://schemas.microsoft.com/office/drawing/2014/main" id="{66C06349-938C-4EF8-BB87-5535FBDD77A4}"/>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471821" y="3085922"/>
            <a:ext cx="4802080" cy="2701170"/>
          </a:xfrm>
        </p:spPr>
      </p:pic>
    </p:spTree>
    <p:extLst>
      <p:ext uri="{BB962C8B-B14F-4D97-AF65-F5344CB8AC3E}">
        <p14:creationId xmlns:p14="http://schemas.microsoft.com/office/powerpoint/2010/main" val="11065381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95B2E-F970-4C26-ACEF-CCD6F6DD118D}"/>
              </a:ext>
            </a:extLst>
          </p:cNvPr>
          <p:cNvSpPr>
            <a:spLocks noGrp="1"/>
          </p:cNvSpPr>
          <p:nvPr>
            <p:ph type="title"/>
          </p:nvPr>
        </p:nvSpPr>
        <p:spPr>
          <a:xfrm>
            <a:off x="839788" y="457199"/>
            <a:ext cx="3932237" cy="6218809"/>
          </a:xfrm>
        </p:spPr>
        <p:txBody>
          <a:bodyPr>
            <a:normAutofit fontScale="90000"/>
          </a:bodyPr>
          <a:lstStyle/>
          <a:p>
            <a:br>
              <a:rPr lang="en-US" sz="3100" b="1" dirty="0"/>
            </a:br>
            <a:br>
              <a:rPr lang="en-US" sz="3100" b="1" dirty="0"/>
            </a:br>
            <a:br>
              <a:rPr lang="en-US" sz="3100" b="1" dirty="0"/>
            </a:br>
            <a:br>
              <a:rPr lang="en-US" sz="3100" b="1" dirty="0"/>
            </a:br>
            <a:br>
              <a:rPr lang="en-US" sz="3100" b="1" dirty="0"/>
            </a:br>
            <a:br>
              <a:rPr lang="en-US" sz="3100" b="1" dirty="0"/>
            </a:br>
            <a:r>
              <a:rPr lang="en-US" sz="3100" b="1" dirty="0"/>
              <a:t>The following slides are those of my completed student's work in drawing 1 and 2.The use of sight measuring to determine effective composition was incorporated along with other drawing techniques. In this slide, the student drew a building  using charcoal  and  sight measuring to ensure proper alignment of edges and angles to reveal two-point perspective &gt;</a:t>
            </a:r>
            <a:br>
              <a:rPr lang="en-US" dirty="0"/>
            </a:br>
            <a:endParaRPr lang="en-US" b="1" dirty="0"/>
          </a:p>
        </p:txBody>
      </p:sp>
      <p:pic>
        <p:nvPicPr>
          <p:cNvPr id="6" name="Content Placeholder 5" descr="A picture containing text, building, outdoor, gallery&#10;&#10;Description automatically generated">
            <a:extLst>
              <a:ext uri="{FF2B5EF4-FFF2-40B4-BE49-F238E27FC236}">
                <a16:creationId xmlns:a16="http://schemas.microsoft.com/office/drawing/2014/main" id="{61DF0B7B-DF2D-4081-9BE4-D73E4BB7FAA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772025" y="591496"/>
            <a:ext cx="7166239" cy="4699596"/>
          </a:xfrm>
        </p:spPr>
      </p:pic>
      <p:sp>
        <p:nvSpPr>
          <p:cNvPr id="4" name="Text Placeholder 3">
            <a:extLst>
              <a:ext uri="{FF2B5EF4-FFF2-40B4-BE49-F238E27FC236}">
                <a16:creationId xmlns:a16="http://schemas.microsoft.com/office/drawing/2014/main" id="{18B041DF-283A-487A-BCD9-0744EDFD592C}"/>
              </a:ext>
            </a:extLst>
          </p:cNvPr>
          <p:cNvSpPr>
            <a:spLocks noGrp="1"/>
          </p:cNvSpPr>
          <p:nvPr>
            <p:ph type="body" sz="half" idx="2"/>
          </p:nvPr>
        </p:nvSpPr>
        <p:spPr>
          <a:xfrm flipV="1">
            <a:off x="1045369" y="5588185"/>
            <a:ext cx="3932237" cy="129034"/>
          </a:xfrm>
        </p:spPr>
        <p:txBody>
          <a:bodyPr>
            <a:normAutofit fontScale="25000" lnSpcReduction="20000"/>
          </a:bodyPr>
          <a:lstStyle/>
          <a:p>
            <a:endParaRPr lang="en-US" dirty="0"/>
          </a:p>
        </p:txBody>
      </p:sp>
    </p:spTree>
    <p:extLst>
      <p:ext uri="{BB962C8B-B14F-4D97-AF65-F5344CB8AC3E}">
        <p14:creationId xmlns:p14="http://schemas.microsoft.com/office/powerpoint/2010/main" val="2305851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DDD3E-7D3C-4F1E-997B-FBECD43B61F6}"/>
              </a:ext>
            </a:extLst>
          </p:cNvPr>
          <p:cNvSpPr>
            <a:spLocks noGrp="1"/>
          </p:cNvSpPr>
          <p:nvPr>
            <p:ph type="title"/>
          </p:nvPr>
        </p:nvSpPr>
        <p:spPr/>
        <p:txBody>
          <a:bodyPr>
            <a:normAutofit/>
          </a:bodyPr>
          <a:lstStyle/>
          <a:p>
            <a:r>
              <a:rPr lang="en-US" altLang="en-US" dirty="0">
                <a:effectLst>
                  <a:outerShdw blurRad="38100" dist="38100" dir="2700000" algn="tl">
                    <a:srgbClr val="000000"/>
                  </a:outerShdw>
                </a:effectLst>
                <a:latin typeface="+mn-lt"/>
              </a:rPr>
              <a:t>The Creative Process</a:t>
            </a:r>
            <a:endParaRPr lang="en-US" dirty="0">
              <a:latin typeface="+mn-lt"/>
            </a:endParaRPr>
          </a:p>
        </p:txBody>
      </p:sp>
      <p:sp>
        <p:nvSpPr>
          <p:cNvPr id="3" name="Content Placeholder 2">
            <a:extLst>
              <a:ext uri="{FF2B5EF4-FFF2-40B4-BE49-F238E27FC236}">
                <a16:creationId xmlns:a16="http://schemas.microsoft.com/office/drawing/2014/main" id="{88921E0C-D10D-44FD-A144-81D9BEEE22F6}"/>
              </a:ext>
            </a:extLst>
          </p:cNvPr>
          <p:cNvSpPr>
            <a:spLocks noGrp="1"/>
          </p:cNvSpPr>
          <p:nvPr>
            <p:ph idx="1"/>
          </p:nvPr>
        </p:nvSpPr>
        <p:spPr/>
        <p:txBody>
          <a:bodyPr>
            <a:normAutofit lnSpcReduction="10000"/>
          </a:bodyPr>
          <a:lstStyle/>
          <a:p>
            <a:r>
              <a:rPr lang="en-US" altLang="en-US" sz="4000" dirty="0"/>
              <a:t>Artists engage in critical thinking.</a:t>
            </a:r>
          </a:p>
          <a:p>
            <a:r>
              <a:rPr lang="en-US" altLang="en-US" sz="4000" dirty="0"/>
              <a:t>They respond to the unexpected, chance occurrences and are open to new ways of thinking.</a:t>
            </a:r>
          </a:p>
          <a:p>
            <a:r>
              <a:rPr lang="en-US" altLang="en-US" sz="4000" dirty="0"/>
              <a:t>The artist manages the process from seeing to imagining to making, becoming self-critical and exploring the possibilities of their work. Drawing is essential in this process.</a:t>
            </a:r>
          </a:p>
          <a:p>
            <a:endParaRPr lang="en-US" dirty="0"/>
          </a:p>
        </p:txBody>
      </p:sp>
    </p:spTree>
    <p:extLst>
      <p:ext uri="{BB962C8B-B14F-4D97-AF65-F5344CB8AC3E}">
        <p14:creationId xmlns:p14="http://schemas.microsoft.com/office/powerpoint/2010/main" val="40279405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54C5E-62A8-450C-9185-627E814CC172}"/>
              </a:ext>
            </a:extLst>
          </p:cNvPr>
          <p:cNvSpPr>
            <a:spLocks noGrp="1"/>
          </p:cNvSpPr>
          <p:nvPr>
            <p:ph type="title"/>
          </p:nvPr>
        </p:nvSpPr>
        <p:spPr>
          <a:xfrm>
            <a:off x="839788" y="457199"/>
            <a:ext cx="3932237" cy="4469908"/>
          </a:xfrm>
        </p:spPr>
        <p:txBody>
          <a:bodyPr>
            <a:normAutofit fontScale="90000"/>
          </a:bodyPr>
          <a:lstStyle/>
          <a:p>
            <a:r>
              <a:rPr lang="en-US" b="1" dirty="0"/>
              <a:t>This is a slide of a personal still life composition the student had set up outdoors. Sight measurement was essential to ensure that each object was placed at proper angles in relation to one another. </a:t>
            </a:r>
            <a:r>
              <a:rPr lang="en-US" sz="2800" b="1" dirty="0"/>
              <a:t>&gt;</a:t>
            </a:r>
          </a:p>
        </p:txBody>
      </p:sp>
      <p:pic>
        <p:nvPicPr>
          <p:cNvPr id="6" name="Content Placeholder 5" descr="A picture containing text, book, white&#10;&#10;Description automatically generated">
            <a:extLst>
              <a:ext uri="{FF2B5EF4-FFF2-40B4-BE49-F238E27FC236}">
                <a16:creationId xmlns:a16="http://schemas.microsoft.com/office/drawing/2014/main" id="{31470FC3-BD17-4FCF-B494-B471A3303E0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183188" y="1243382"/>
            <a:ext cx="6172200" cy="4361711"/>
          </a:xfrm>
        </p:spPr>
      </p:pic>
      <p:sp>
        <p:nvSpPr>
          <p:cNvPr id="4" name="Text Placeholder 3">
            <a:extLst>
              <a:ext uri="{FF2B5EF4-FFF2-40B4-BE49-F238E27FC236}">
                <a16:creationId xmlns:a16="http://schemas.microsoft.com/office/drawing/2014/main" id="{957E6565-C1AB-48F9-9BCD-44B4F7829B6D}"/>
              </a:ext>
            </a:extLst>
          </p:cNvPr>
          <p:cNvSpPr>
            <a:spLocks noGrp="1"/>
          </p:cNvSpPr>
          <p:nvPr>
            <p:ph type="body" sz="half" idx="2"/>
          </p:nvPr>
        </p:nvSpPr>
        <p:spPr>
          <a:xfrm>
            <a:off x="839788" y="5605092"/>
            <a:ext cx="3932237" cy="263895"/>
          </a:xfrm>
        </p:spPr>
        <p:txBody>
          <a:bodyPr>
            <a:normAutofit fontScale="92500" lnSpcReduction="20000"/>
          </a:bodyPr>
          <a:lstStyle/>
          <a:p>
            <a:endParaRPr lang="en-US" dirty="0"/>
          </a:p>
        </p:txBody>
      </p:sp>
    </p:spTree>
    <p:extLst>
      <p:ext uri="{BB962C8B-B14F-4D97-AF65-F5344CB8AC3E}">
        <p14:creationId xmlns:p14="http://schemas.microsoft.com/office/powerpoint/2010/main" val="15049928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C7043-3B0E-4066-A050-5238C9135D87}"/>
              </a:ext>
            </a:extLst>
          </p:cNvPr>
          <p:cNvSpPr>
            <a:spLocks noGrp="1"/>
          </p:cNvSpPr>
          <p:nvPr>
            <p:ph type="title"/>
          </p:nvPr>
        </p:nvSpPr>
        <p:spPr>
          <a:xfrm>
            <a:off x="839788" y="372863"/>
            <a:ext cx="3932237" cy="5406500"/>
          </a:xfrm>
        </p:spPr>
        <p:txBody>
          <a:bodyPr/>
          <a:lstStyle/>
          <a:p>
            <a:endParaRPr lang="en-US" dirty="0"/>
          </a:p>
        </p:txBody>
      </p:sp>
      <p:pic>
        <p:nvPicPr>
          <p:cNvPr id="6" name="Content Placeholder 5" descr="A picture containing text&#10;&#10;Description automatically generated">
            <a:extLst>
              <a:ext uri="{FF2B5EF4-FFF2-40B4-BE49-F238E27FC236}">
                <a16:creationId xmlns:a16="http://schemas.microsoft.com/office/drawing/2014/main" id="{BA693F4A-C4B0-4BDC-9D3C-08E1FD89AB8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59074" y="296592"/>
            <a:ext cx="4310044" cy="5847835"/>
          </a:xfrm>
        </p:spPr>
      </p:pic>
      <p:sp>
        <p:nvSpPr>
          <p:cNvPr id="4" name="Text Placeholder 3">
            <a:extLst>
              <a:ext uri="{FF2B5EF4-FFF2-40B4-BE49-F238E27FC236}">
                <a16:creationId xmlns:a16="http://schemas.microsoft.com/office/drawing/2014/main" id="{D3B0FCC0-2AA1-488B-B9D4-684BC0809372}"/>
              </a:ext>
            </a:extLst>
          </p:cNvPr>
          <p:cNvSpPr>
            <a:spLocks noGrp="1"/>
          </p:cNvSpPr>
          <p:nvPr>
            <p:ph type="body" sz="half" idx="2"/>
          </p:nvPr>
        </p:nvSpPr>
        <p:spPr>
          <a:xfrm>
            <a:off x="839788" y="479394"/>
            <a:ext cx="3932237" cy="4208016"/>
          </a:xfrm>
        </p:spPr>
        <p:txBody>
          <a:bodyPr>
            <a:noAutofit/>
          </a:bodyPr>
          <a:lstStyle/>
          <a:p>
            <a:r>
              <a:rPr lang="en-US" sz="3200" dirty="0"/>
              <a:t>This slide was part of a classroom set up of miscellaneous objects. Students were required to create a finished drawing. The compositional relationship among objects was ensured once again by sight measurement &gt;</a:t>
            </a:r>
          </a:p>
        </p:txBody>
      </p:sp>
    </p:spTree>
    <p:extLst>
      <p:ext uri="{BB962C8B-B14F-4D97-AF65-F5344CB8AC3E}">
        <p14:creationId xmlns:p14="http://schemas.microsoft.com/office/powerpoint/2010/main" val="42287807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27EE9-F7CC-4DC7-A8AE-AB3D0F3534CF}"/>
              </a:ext>
            </a:extLst>
          </p:cNvPr>
          <p:cNvSpPr>
            <a:spLocks noGrp="1"/>
          </p:cNvSpPr>
          <p:nvPr>
            <p:ph type="title"/>
          </p:nvPr>
        </p:nvSpPr>
        <p:spPr>
          <a:xfrm>
            <a:off x="839788" y="457199"/>
            <a:ext cx="3932237" cy="5117977"/>
          </a:xfrm>
        </p:spPr>
        <p:txBody>
          <a:bodyPr/>
          <a:lstStyle/>
          <a:p>
            <a:endParaRPr lang="en-US" dirty="0"/>
          </a:p>
        </p:txBody>
      </p:sp>
      <p:sp>
        <p:nvSpPr>
          <p:cNvPr id="4" name="Text Placeholder 3">
            <a:extLst>
              <a:ext uri="{FF2B5EF4-FFF2-40B4-BE49-F238E27FC236}">
                <a16:creationId xmlns:a16="http://schemas.microsoft.com/office/drawing/2014/main" id="{C028384B-CDB5-4345-B19C-7CDBD6E48150}"/>
              </a:ext>
            </a:extLst>
          </p:cNvPr>
          <p:cNvSpPr>
            <a:spLocks noGrp="1"/>
          </p:cNvSpPr>
          <p:nvPr>
            <p:ph type="body" sz="half" idx="2"/>
          </p:nvPr>
        </p:nvSpPr>
        <p:spPr>
          <a:xfrm>
            <a:off x="839788" y="995365"/>
            <a:ext cx="3932237" cy="4873624"/>
          </a:xfrm>
        </p:spPr>
        <p:txBody>
          <a:bodyPr>
            <a:normAutofit/>
          </a:bodyPr>
          <a:lstStyle/>
          <a:p>
            <a:r>
              <a:rPr lang="en-US" sz="3200" b="1" dirty="0">
                <a:latin typeface="+mj-lt"/>
              </a:rPr>
              <a:t>This slide is a close-up of a graphite drapery fold project revealing strong angular shapes. The shapes are organic yet require sight measuring technique to provide an effective composition.&gt;</a:t>
            </a:r>
          </a:p>
        </p:txBody>
      </p:sp>
      <p:pic>
        <p:nvPicPr>
          <p:cNvPr id="14" name="Picture Placeholder 13" descr="A picture containing text, vintage&#10;&#10;Description automatically generated">
            <a:extLst>
              <a:ext uri="{FF2B5EF4-FFF2-40B4-BE49-F238E27FC236}">
                <a16:creationId xmlns:a16="http://schemas.microsoft.com/office/drawing/2014/main" id="{C5F93F6D-46B9-4AE8-811D-C8132E342DCD}"/>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b="-24"/>
          <a:stretch>
            <a:fillRect/>
          </a:stretch>
        </p:blipFill>
        <p:spPr/>
      </p:pic>
    </p:spTree>
    <p:extLst>
      <p:ext uri="{BB962C8B-B14F-4D97-AF65-F5344CB8AC3E}">
        <p14:creationId xmlns:p14="http://schemas.microsoft.com/office/powerpoint/2010/main" val="13338847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614B4-CE68-4680-88B2-14A59A2458BC}"/>
              </a:ext>
            </a:extLst>
          </p:cNvPr>
          <p:cNvSpPr>
            <a:spLocks noGrp="1"/>
          </p:cNvSpPr>
          <p:nvPr>
            <p:ph type="title"/>
          </p:nvPr>
        </p:nvSpPr>
        <p:spPr>
          <a:xfrm>
            <a:off x="839788" y="328474"/>
            <a:ext cx="3932237" cy="5291091"/>
          </a:xfrm>
        </p:spPr>
        <p:txBody>
          <a:bodyPr>
            <a:noAutofit/>
          </a:bodyPr>
          <a:lstStyle/>
          <a:p>
            <a:r>
              <a:rPr lang="en-US" b="1" dirty="0"/>
              <a:t>In my figure drawing class sight measurement techniques are used along with planar analysis. In this standing female nude drawn from life observation, various anatomical parts have been measured and drawn to scale.&gt; </a:t>
            </a:r>
          </a:p>
        </p:txBody>
      </p:sp>
      <p:pic>
        <p:nvPicPr>
          <p:cNvPr id="6" name="Content Placeholder 5" descr="A sketch of a person&#10;&#10;Description automatically generated with medium confidence">
            <a:extLst>
              <a:ext uri="{FF2B5EF4-FFF2-40B4-BE49-F238E27FC236}">
                <a16:creationId xmlns:a16="http://schemas.microsoft.com/office/drawing/2014/main" id="{FFE7EA8E-B16A-4C44-9E91-C85C3518366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962835" y="113190"/>
            <a:ext cx="4485614" cy="6347535"/>
          </a:xfrm>
        </p:spPr>
      </p:pic>
      <p:sp>
        <p:nvSpPr>
          <p:cNvPr id="4" name="Text Placeholder 3">
            <a:extLst>
              <a:ext uri="{FF2B5EF4-FFF2-40B4-BE49-F238E27FC236}">
                <a16:creationId xmlns:a16="http://schemas.microsoft.com/office/drawing/2014/main" id="{70326351-BD5A-4214-A7FC-42D3CEA22ABD}"/>
              </a:ext>
            </a:extLst>
          </p:cNvPr>
          <p:cNvSpPr>
            <a:spLocks noGrp="1"/>
          </p:cNvSpPr>
          <p:nvPr>
            <p:ph type="body" sz="half" idx="2"/>
          </p:nvPr>
        </p:nvSpPr>
        <p:spPr>
          <a:xfrm>
            <a:off x="839788" y="5344356"/>
            <a:ext cx="3932237" cy="524631"/>
          </a:xfrm>
        </p:spPr>
        <p:txBody>
          <a:bodyPr/>
          <a:lstStyle/>
          <a:p>
            <a:endParaRPr lang="en-US" dirty="0"/>
          </a:p>
        </p:txBody>
      </p:sp>
    </p:spTree>
    <p:extLst>
      <p:ext uri="{BB962C8B-B14F-4D97-AF65-F5344CB8AC3E}">
        <p14:creationId xmlns:p14="http://schemas.microsoft.com/office/powerpoint/2010/main" val="27837125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42597-8E8C-42F2-9A80-43F289432CD9}"/>
              </a:ext>
            </a:extLst>
          </p:cNvPr>
          <p:cNvSpPr>
            <a:spLocks noGrp="1"/>
          </p:cNvSpPr>
          <p:nvPr>
            <p:ph type="title"/>
          </p:nvPr>
        </p:nvSpPr>
        <p:spPr>
          <a:xfrm>
            <a:off x="839788" y="457198"/>
            <a:ext cx="3932237" cy="5073590"/>
          </a:xfrm>
        </p:spPr>
        <p:txBody>
          <a:bodyPr>
            <a:normAutofit/>
          </a:bodyPr>
          <a:lstStyle/>
          <a:p>
            <a:r>
              <a:rPr lang="en-US" sz="2800" b="1" dirty="0"/>
              <a:t>The following slides were part of my still life series including both interiors and still life objects which were drawn using sight measuring. All objects were set up by me and drawn from direct observation. The medium is dry pastel on paper,30” x 40” in size.&gt;</a:t>
            </a:r>
          </a:p>
        </p:txBody>
      </p:sp>
      <p:pic>
        <p:nvPicPr>
          <p:cNvPr id="6" name="Content Placeholder 5" descr="A picture containing items, various, cluttered, variety&#10;&#10;Description automatically generated">
            <a:extLst>
              <a:ext uri="{FF2B5EF4-FFF2-40B4-BE49-F238E27FC236}">
                <a16:creationId xmlns:a16="http://schemas.microsoft.com/office/drawing/2014/main" id="{5DD1C0CE-F172-4F0C-9DF4-E2924A251CC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183188" y="1183518"/>
            <a:ext cx="6172200" cy="4481439"/>
          </a:xfrm>
        </p:spPr>
      </p:pic>
      <p:sp>
        <p:nvSpPr>
          <p:cNvPr id="4" name="Text Placeholder 3">
            <a:extLst>
              <a:ext uri="{FF2B5EF4-FFF2-40B4-BE49-F238E27FC236}">
                <a16:creationId xmlns:a16="http://schemas.microsoft.com/office/drawing/2014/main" id="{DA5C8542-12D8-46D2-92D2-FA3093939D69}"/>
              </a:ext>
            </a:extLst>
          </p:cNvPr>
          <p:cNvSpPr>
            <a:spLocks noGrp="1"/>
          </p:cNvSpPr>
          <p:nvPr>
            <p:ph type="body" sz="half" idx="2"/>
          </p:nvPr>
        </p:nvSpPr>
        <p:spPr>
          <a:xfrm>
            <a:off x="839788" y="5664957"/>
            <a:ext cx="3932237" cy="204030"/>
          </a:xfrm>
        </p:spPr>
        <p:txBody>
          <a:bodyPr>
            <a:normAutofit fontScale="55000" lnSpcReduction="20000"/>
          </a:bodyPr>
          <a:lstStyle/>
          <a:p>
            <a:endParaRPr lang="en-US" dirty="0"/>
          </a:p>
        </p:txBody>
      </p:sp>
    </p:spTree>
    <p:extLst>
      <p:ext uri="{BB962C8B-B14F-4D97-AF65-F5344CB8AC3E}">
        <p14:creationId xmlns:p14="http://schemas.microsoft.com/office/powerpoint/2010/main" val="7324793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building, outdoor, door&#10;&#10;Description automatically generated">
            <a:extLst>
              <a:ext uri="{FF2B5EF4-FFF2-40B4-BE49-F238E27FC236}">
                <a16:creationId xmlns:a16="http://schemas.microsoft.com/office/drawing/2014/main" id="{049E1AC0-5DD1-4E4E-8DA1-E961F5AC4D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42016" y="195608"/>
            <a:ext cx="4736336" cy="6542543"/>
          </a:xfrm>
          <a:prstGeom prst="rect">
            <a:avLst/>
          </a:prstGeom>
        </p:spPr>
      </p:pic>
    </p:spTree>
    <p:extLst>
      <p:ext uri="{BB962C8B-B14F-4D97-AF65-F5344CB8AC3E}">
        <p14:creationId xmlns:p14="http://schemas.microsoft.com/office/powerpoint/2010/main" val="22443246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text, indoor, cluttered&#10;&#10;Description automatically generated">
            <a:extLst>
              <a:ext uri="{FF2B5EF4-FFF2-40B4-BE49-F238E27FC236}">
                <a16:creationId xmlns:a16="http://schemas.microsoft.com/office/drawing/2014/main" id="{68755407-7C73-4ADA-BB4F-83CDE80F70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42998" y="150920"/>
            <a:ext cx="4814333" cy="6707080"/>
          </a:xfrm>
          <a:prstGeom prst="rect">
            <a:avLst/>
          </a:prstGeom>
        </p:spPr>
      </p:pic>
    </p:spTree>
    <p:extLst>
      <p:ext uri="{BB962C8B-B14F-4D97-AF65-F5344CB8AC3E}">
        <p14:creationId xmlns:p14="http://schemas.microsoft.com/office/powerpoint/2010/main" val="34606593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ainting on a wall&#10;&#10;Description automatically generated with low confidence">
            <a:extLst>
              <a:ext uri="{FF2B5EF4-FFF2-40B4-BE49-F238E27FC236}">
                <a16:creationId xmlns:a16="http://schemas.microsoft.com/office/drawing/2014/main" id="{7AB55681-D22F-4B37-82AF-BFF064C7DF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99984" y="206607"/>
            <a:ext cx="4371832" cy="6407258"/>
          </a:xfrm>
          <a:prstGeom prst="rect">
            <a:avLst/>
          </a:prstGeom>
        </p:spPr>
      </p:pic>
    </p:spTree>
    <p:extLst>
      <p:ext uri="{BB962C8B-B14F-4D97-AF65-F5344CB8AC3E}">
        <p14:creationId xmlns:p14="http://schemas.microsoft.com/office/powerpoint/2010/main" val="14170508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indoor&#10;&#10;Description automatically generated">
            <a:extLst>
              <a:ext uri="{FF2B5EF4-FFF2-40B4-BE49-F238E27FC236}">
                <a16:creationId xmlns:a16="http://schemas.microsoft.com/office/drawing/2014/main" id="{A0FE603C-EFE7-4B32-BA5A-B458233A6A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23930" y="186681"/>
            <a:ext cx="4534180" cy="6484638"/>
          </a:xfrm>
          <a:prstGeom prst="rect">
            <a:avLst/>
          </a:prstGeom>
        </p:spPr>
      </p:pic>
    </p:spTree>
    <p:extLst>
      <p:ext uri="{BB962C8B-B14F-4D97-AF65-F5344CB8AC3E}">
        <p14:creationId xmlns:p14="http://schemas.microsoft.com/office/powerpoint/2010/main" val="38814982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070B3B9-CED0-4299-8324-C4F9E137C4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1857" y="0"/>
            <a:ext cx="11048285" cy="6858000"/>
          </a:xfrm>
          <a:prstGeom prst="rect">
            <a:avLst/>
          </a:prstGeom>
        </p:spPr>
      </p:pic>
    </p:spTree>
    <p:extLst>
      <p:ext uri="{BB962C8B-B14F-4D97-AF65-F5344CB8AC3E}">
        <p14:creationId xmlns:p14="http://schemas.microsoft.com/office/powerpoint/2010/main" val="4031013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5309C-2766-46B5-A4B5-A668DC4025A3}"/>
              </a:ext>
            </a:extLst>
          </p:cNvPr>
          <p:cNvSpPr>
            <a:spLocks noGrp="1"/>
          </p:cNvSpPr>
          <p:nvPr>
            <p:ph type="title"/>
          </p:nvPr>
        </p:nvSpPr>
        <p:spPr/>
        <p:txBody>
          <a:bodyPr>
            <a:normAutofit/>
          </a:bodyPr>
          <a:lstStyle/>
          <a:p>
            <a:r>
              <a:rPr lang="en-US" altLang="en-US" dirty="0">
                <a:effectLst>
                  <a:outerShdw blurRad="38100" dist="38100" dir="2700000" algn="tl">
                    <a:srgbClr val="000000"/>
                  </a:outerShdw>
                </a:effectLst>
                <a:latin typeface="+mn-lt"/>
              </a:rPr>
              <a:t>Art and the Idea of Drawn Beauty</a:t>
            </a:r>
            <a:endParaRPr lang="en-US" dirty="0">
              <a:latin typeface="+mn-lt"/>
            </a:endParaRPr>
          </a:p>
        </p:txBody>
      </p:sp>
      <p:sp>
        <p:nvSpPr>
          <p:cNvPr id="3" name="Content Placeholder 2">
            <a:extLst>
              <a:ext uri="{FF2B5EF4-FFF2-40B4-BE49-F238E27FC236}">
                <a16:creationId xmlns:a16="http://schemas.microsoft.com/office/drawing/2014/main" id="{0AE74B0F-A0AA-41AC-8189-E38E3F8A96B7}"/>
              </a:ext>
            </a:extLst>
          </p:cNvPr>
          <p:cNvSpPr>
            <a:spLocks noGrp="1"/>
          </p:cNvSpPr>
          <p:nvPr>
            <p:ph idx="1"/>
          </p:nvPr>
        </p:nvSpPr>
        <p:spPr/>
        <p:txBody>
          <a:bodyPr/>
          <a:lstStyle/>
          <a:p>
            <a:r>
              <a:rPr lang="en-US" altLang="en-US" sz="4000" b="1" i="1" dirty="0"/>
              <a:t>Aesthetics</a:t>
            </a:r>
            <a:r>
              <a:rPr lang="en-US" altLang="en-US" sz="4000" i="1" dirty="0"/>
              <a:t> </a:t>
            </a:r>
            <a:r>
              <a:rPr lang="en-US" altLang="en-US" sz="4000" dirty="0"/>
              <a:t>refer to our sense of what is beautiful and vary across cultures over time.</a:t>
            </a:r>
          </a:p>
          <a:p>
            <a:r>
              <a:rPr lang="en-US" altLang="en-US" sz="4000" dirty="0"/>
              <a:t>Western culture values order, regularity, proportion, and design, which are hallmarks seen through Classical art and architecture.</a:t>
            </a:r>
          </a:p>
          <a:p>
            <a:r>
              <a:rPr lang="en-US" altLang="en-US" sz="4000" dirty="0"/>
              <a:t>Drawing has been a hallmark of the creative process which we will discuss.</a:t>
            </a:r>
          </a:p>
          <a:p>
            <a:endParaRPr lang="en-US" dirty="0"/>
          </a:p>
        </p:txBody>
      </p:sp>
    </p:spTree>
    <p:extLst>
      <p:ext uri="{BB962C8B-B14F-4D97-AF65-F5344CB8AC3E}">
        <p14:creationId xmlns:p14="http://schemas.microsoft.com/office/powerpoint/2010/main" val="32858786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19413-C276-468A-B519-45331C1EF46C}"/>
              </a:ext>
            </a:extLst>
          </p:cNvPr>
          <p:cNvSpPr>
            <a:spLocks noGrp="1"/>
          </p:cNvSpPr>
          <p:nvPr>
            <p:ph type="title"/>
          </p:nvPr>
        </p:nvSpPr>
        <p:spPr>
          <a:xfrm>
            <a:off x="838200" y="365126"/>
            <a:ext cx="10515600" cy="1073058"/>
          </a:xfrm>
        </p:spPr>
        <p:txBody>
          <a:bodyPr/>
          <a:lstStyle/>
          <a:p>
            <a:r>
              <a:rPr lang="en-US" b="1" dirty="0"/>
              <a:t>In conclusion…</a:t>
            </a:r>
          </a:p>
        </p:txBody>
      </p:sp>
      <p:sp>
        <p:nvSpPr>
          <p:cNvPr id="3" name="Content Placeholder 2">
            <a:extLst>
              <a:ext uri="{FF2B5EF4-FFF2-40B4-BE49-F238E27FC236}">
                <a16:creationId xmlns:a16="http://schemas.microsoft.com/office/drawing/2014/main" id="{D8A8D754-EF85-45A2-9357-295321875AB5}"/>
              </a:ext>
            </a:extLst>
          </p:cNvPr>
          <p:cNvSpPr>
            <a:spLocks noGrp="1"/>
          </p:cNvSpPr>
          <p:nvPr>
            <p:ph idx="1"/>
          </p:nvPr>
        </p:nvSpPr>
        <p:spPr>
          <a:xfrm>
            <a:off x="838200" y="1340528"/>
            <a:ext cx="10515600" cy="5797119"/>
          </a:xfrm>
        </p:spPr>
        <p:txBody>
          <a:bodyPr>
            <a:noAutofit/>
          </a:bodyPr>
          <a:lstStyle/>
          <a:p>
            <a:pPr marL="0" indent="0">
              <a:buNone/>
            </a:pPr>
            <a:r>
              <a:rPr lang="en-US" sz="3200" dirty="0"/>
              <a:t>I trust that you will have a pleasing drawing experience. Drawing requires practice. Skills can be shaped accordingly. Remember, that you will not be graded, as I would grade an art major who needs to draw accurately.</a:t>
            </a:r>
            <a:r>
              <a:rPr lang="en-US" sz="3200" u="sng" dirty="0"/>
              <a:t> The important thing is for you to participate in order to have had a drawing  experience.</a:t>
            </a:r>
            <a:r>
              <a:rPr lang="en-US" sz="3200" dirty="0"/>
              <a:t> You will gain insight into what an artist’s processes entail. You can have a deeper appreciation from this creative experience and hopefully carry it with you for years. I took music lessons in my youth , yet I am not a musician .However, I love music and have that aesthetic appreciation and experience I know you will have as well, in this art appreciation exercise!</a:t>
            </a:r>
          </a:p>
        </p:txBody>
      </p:sp>
    </p:spTree>
    <p:extLst>
      <p:ext uri="{BB962C8B-B14F-4D97-AF65-F5344CB8AC3E}">
        <p14:creationId xmlns:p14="http://schemas.microsoft.com/office/powerpoint/2010/main" val="2186486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A20FD-EEB6-4596-8991-30D5CDFAB808}"/>
              </a:ext>
            </a:extLst>
          </p:cNvPr>
          <p:cNvSpPr>
            <a:spLocks noGrp="1"/>
          </p:cNvSpPr>
          <p:nvPr>
            <p:ph type="title"/>
          </p:nvPr>
        </p:nvSpPr>
        <p:spPr/>
        <p:txBody>
          <a:bodyPr>
            <a:normAutofit/>
          </a:bodyPr>
          <a:lstStyle/>
          <a:p>
            <a:r>
              <a:rPr lang="en-US" altLang="en-US" dirty="0">
                <a:effectLst>
                  <a:outerShdw blurRad="38100" dist="38100" dir="2700000" algn="tl">
                    <a:srgbClr val="000000"/>
                  </a:outerShdw>
                </a:effectLst>
                <a:latin typeface="+mn-lt"/>
              </a:rPr>
              <a:t>Roles of the Artist</a:t>
            </a:r>
            <a:endParaRPr lang="en-US" dirty="0">
              <a:latin typeface="+mn-lt"/>
            </a:endParaRPr>
          </a:p>
        </p:txBody>
      </p:sp>
      <p:sp>
        <p:nvSpPr>
          <p:cNvPr id="3" name="Content Placeholder 2">
            <a:extLst>
              <a:ext uri="{FF2B5EF4-FFF2-40B4-BE49-F238E27FC236}">
                <a16:creationId xmlns:a16="http://schemas.microsoft.com/office/drawing/2014/main" id="{881E6EFB-BA2C-45C6-B939-E541F70B6502}"/>
              </a:ext>
            </a:extLst>
          </p:cNvPr>
          <p:cNvSpPr>
            <a:spLocks noGrp="1"/>
          </p:cNvSpPr>
          <p:nvPr>
            <p:ph idx="1"/>
          </p:nvPr>
        </p:nvSpPr>
        <p:spPr>
          <a:xfrm>
            <a:off x="838200" y="1580226"/>
            <a:ext cx="10515600" cy="4545366"/>
          </a:xfrm>
        </p:spPr>
        <p:txBody>
          <a:bodyPr>
            <a:normAutofit fontScale="55000" lnSpcReduction="20000"/>
          </a:bodyPr>
          <a:lstStyle/>
          <a:p>
            <a:pPr marL="0" indent="0">
              <a:buNone/>
            </a:pPr>
            <a:r>
              <a:rPr lang="en-US" altLang="en-US" sz="6400" dirty="0"/>
              <a:t>Artists help us see the world in new or innovative ways:</a:t>
            </a:r>
          </a:p>
          <a:p>
            <a:pPr marL="0" indent="0">
              <a:buNone/>
            </a:pPr>
            <a:endParaRPr lang="en-US" altLang="en-US" sz="4000" dirty="0"/>
          </a:p>
          <a:p>
            <a:r>
              <a:rPr lang="en-US" altLang="en-US" sz="7300" i="1" dirty="0"/>
              <a:t>They Differentiate between passive and </a:t>
            </a:r>
            <a:r>
              <a:rPr lang="en-US" altLang="en-US" sz="7300" i="1" u="sng" dirty="0"/>
              <a:t>active seeing</a:t>
            </a:r>
            <a:r>
              <a:rPr lang="en-US" altLang="en-US" sz="7300" i="1" dirty="0"/>
              <a:t>&gt;being attentive and observant to the surrounding world</a:t>
            </a:r>
            <a:r>
              <a:rPr lang="en-US" altLang="en-US" sz="6400" i="1" dirty="0"/>
              <a:t>.</a:t>
            </a:r>
          </a:p>
          <a:p>
            <a:pPr marL="0" indent="0">
              <a:buNone/>
            </a:pPr>
            <a:endParaRPr lang="en-US" altLang="en-US" sz="4000" i="1" dirty="0"/>
          </a:p>
          <a:p>
            <a:r>
              <a:rPr lang="en-US" altLang="en-US" sz="7300" i="1" dirty="0"/>
              <a:t>They help define the creative process and describe the roles that artists most often assume when they engage in that process-drawing is the visual vocabulary of the artist</a:t>
            </a:r>
            <a:r>
              <a:rPr lang="en-US" altLang="en-US" sz="5200" i="1" dirty="0"/>
              <a:t>.</a:t>
            </a:r>
          </a:p>
          <a:p>
            <a:endParaRPr lang="en-US" dirty="0"/>
          </a:p>
        </p:txBody>
      </p:sp>
    </p:spTree>
    <p:extLst>
      <p:ext uri="{BB962C8B-B14F-4D97-AF65-F5344CB8AC3E}">
        <p14:creationId xmlns:p14="http://schemas.microsoft.com/office/powerpoint/2010/main" val="3877271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47D00-3438-4F23-891D-550BECB09328}"/>
              </a:ext>
            </a:extLst>
          </p:cNvPr>
          <p:cNvSpPr>
            <a:spLocks noGrp="1"/>
          </p:cNvSpPr>
          <p:nvPr>
            <p:ph type="title"/>
          </p:nvPr>
        </p:nvSpPr>
        <p:spPr/>
        <p:txBody>
          <a:bodyPr>
            <a:normAutofit/>
          </a:bodyPr>
          <a:lstStyle/>
          <a:p>
            <a:r>
              <a:rPr lang="en-US" altLang="en-US" dirty="0">
                <a:effectLst>
                  <a:outerShdw blurRad="38100" dist="38100" dir="2700000" algn="tl">
                    <a:srgbClr val="000000"/>
                  </a:outerShdw>
                </a:effectLst>
                <a:latin typeface="+mn-lt"/>
              </a:rPr>
              <a:t>From Preparatory Sketch to Finished Work of Art</a:t>
            </a:r>
            <a:endParaRPr lang="en-US" dirty="0">
              <a:latin typeface="+mn-lt"/>
            </a:endParaRPr>
          </a:p>
        </p:txBody>
      </p:sp>
      <p:sp>
        <p:nvSpPr>
          <p:cNvPr id="3" name="Content Placeholder 2">
            <a:extLst>
              <a:ext uri="{FF2B5EF4-FFF2-40B4-BE49-F238E27FC236}">
                <a16:creationId xmlns:a16="http://schemas.microsoft.com/office/drawing/2014/main" id="{DC563E1F-4ABA-4F86-B442-404DAF823972}"/>
              </a:ext>
            </a:extLst>
          </p:cNvPr>
          <p:cNvSpPr>
            <a:spLocks noGrp="1"/>
          </p:cNvSpPr>
          <p:nvPr>
            <p:ph idx="1"/>
          </p:nvPr>
        </p:nvSpPr>
        <p:spPr>
          <a:xfrm>
            <a:off x="838200" y="1825625"/>
            <a:ext cx="10515600" cy="4770484"/>
          </a:xfrm>
        </p:spPr>
        <p:txBody>
          <a:bodyPr>
            <a:normAutofit lnSpcReduction="10000"/>
          </a:bodyPr>
          <a:lstStyle/>
          <a:p>
            <a:r>
              <a:rPr lang="en-US" altLang="en-US" dirty="0"/>
              <a:t>Through drawing, artists can illustrate different approaches to  compositions.</a:t>
            </a:r>
          </a:p>
          <a:p>
            <a:r>
              <a:rPr lang="en-US" altLang="en-US" dirty="0"/>
              <a:t>It is useful in its directness as well as its ability to record visual history.</a:t>
            </a:r>
          </a:p>
          <a:p>
            <a:r>
              <a:rPr lang="en-US" altLang="en-US" dirty="0"/>
              <a:t>Today, drawing may be viewed as an activity accessible to both artists and ordinary people. </a:t>
            </a:r>
            <a:r>
              <a:rPr lang="en-US" altLang="en-US" u="sng" dirty="0"/>
              <a:t>I encourage my students to draw what they see rather than what they think they see!</a:t>
            </a:r>
          </a:p>
          <a:p>
            <a:r>
              <a:rPr lang="en-US" altLang="en-US" dirty="0"/>
              <a:t>Paper was not manufactured in the West until the thirteenth century and was preceded by papyrus in Egypt and parchment in ancient Rome.</a:t>
            </a:r>
          </a:p>
          <a:p>
            <a:r>
              <a:rPr lang="en-US" altLang="en-US" dirty="0"/>
              <a:t>The publication of books aided artists access to paper especially during the Renaissance period in the 1400’s</a:t>
            </a:r>
          </a:p>
          <a:p>
            <a:endParaRPr lang="en-US" dirty="0"/>
          </a:p>
        </p:txBody>
      </p:sp>
    </p:spTree>
    <p:extLst>
      <p:ext uri="{BB962C8B-B14F-4D97-AF65-F5344CB8AC3E}">
        <p14:creationId xmlns:p14="http://schemas.microsoft.com/office/powerpoint/2010/main" val="1150494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4D392-19B3-4887-A440-E4113D68C18B}"/>
              </a:ext>
            </a:extLst>
          </p:cNvPr>
          <p:cNvSpPr>
            <a:spLocks noGrp="1"/>
          </p:cNvSpPr>
          <p:nvPr>
            <p:ph type="title"/>
          </p:nvPr>
        </p:nvSpPr>
        <p:spPr/>
        <p:txBody>
          <a:bodyPr>
            <a:normAutofit/>
          </a:bodyPr>
          <a:lstStyle/>
          <a:p>
            <a:r>
              <a:rPr lang="en-US" altLang="en-US" dirty="0">
                <a:effectLst>
                  <a:outerShdw blurRad="38100" dist="38100" dir="2700000" algn="tl">
                    <a:srgbClr val="000000"/>
                  </a:outerShdw>
                </a:effectLst>
                <a:latin typeface="+mn-lt"/>
              </a:rPr>
              <a:t>The Creative Process in Drawing</a:t>
            </a:r>
            <a:endParaRPr lang="en-US" dirty="0">
              <a:latin typeface="+mn-lt"/>
            </a:endParaRPr>
          </a:p>
        </p:txBody>
      </p:sp>
      <p:sp>
        <p:nvSpPr>
          <p:cNvPr id="3" name="Content Placeholder 2">
            <a:extLst>
              <a:ext uri="{FF2B5EF4-FFF2-40B4-BE49-F238E27FC236}">
                <a16:creationId xmlns:a16="http://schemas.microsoft.com/office/drawing/2014/main" id="{277DAEE2-3B54-470C-9EBF-B7A153584D41}"/>
              </a:ext>
            </a:extLst>
          </p:cNvPr>
          <p:cNvSpPr>
            <a:spLocks noGrp="1"/>
          </p:cNvSpPr>
          <p:nvPr>
            <p:ph idx="1"/>
          </p:nvPr>
        </p:nvSpPr>
        <p:spPr>
          <a:xfrm>
            <a:off x="838200" y="1395663"/>
            <a:ext cx="10515600" cy="4781300"/>
          </a:xfrm>
        </p:spPr>
        <p:txBody>
          <a:bodyPr/>
          <a:lstStyle/>
          <a:p>
            <a:pPr marL="0" indent="0">
              <a:buNone/>
            </a:pPr>
            <a:r>
              <a:rPr lang="en-US" altLang="en-US" dirty="0"/>
              <a:t>In the drawn studies for </a:t>
            </a:r>
            <a:r>
              <a:rPr lang="en-US" altLang="en-US" i="1" dirty="0"/>
              <a:t>The Alba Madonna, early</a:t>
            </a:r>
            <a:r>
              <a:rPr lang="en-US" altLang="en-US" dirty="0"/>
              <a:t> 1500’s, Raphael worked on both sides of a single piece of paper.</a:t>
            </a:r>
          </a:p>
          <a:p>
            <a:endParaRPr lang="en-US" dirty="0"/>
          </a:p>
        </p:txBody>
      </p:sp>
      <p:pic>
        <p:nvPicPr>
          <p:cNvPr id="4" name="Picture 2" descr="08-07_AAIXBSG0.jpg">
            <a:extLst>
              <a:ext uri="{FF2B5EF4-FFF2-40B4-BE49-F238E27FC236}">
                <a16:creationId xmlns:a16="http://schemas.microsoft.com/office/drawing/2014/main" id="{5472053E-3231-4A40-9463-801787F0C3A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388446" y="2261939"/>
            <a:ext cx="5097829" cy="4093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20803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7561A-34E3-492D-A8FD-E59C12C0E9D2}"/>
              </a:ext>
            </a:extLst>
          </p:cNvPr>
          <p:cNvSpPr>
            <a:spLocks noGrp="1"/>
          </p:cNvSpPr>
          <p:nvPr>
            <p:ph type="title"/>
          </p:nvPr>
        </p:nvSpPr>
        <p:spPr/>
        <p:txBody>
          <a:bodyPr>
            <a:normAutofit fontScale="90000"/>
          </a:bodyPr>
          <a:lstStyle/>
          <a:p>
            <a:r>
              <a:rPr lang="en-US" sz="4900" b="1" dirty="0">
                <a:latin typeface="+mn-lt"/>
              </a:rPr>
              <a:t>The drawing media we will use for this project is </a:t>
            </a:r>
            <a:r>
              <a:rPr lang="en-US" altLang="en-US" sz="4900" i="1" dirty="0">
                <a:latin typeface="+mn-lt"/>
              </a:rPr>
              <a:t>Graphite. Historically</a:t>
            </a:r>
            <a:r>
              <a:rPr lang="en-US" altLang="en-US" dirty="0">
                <a:latin typeface="+mn-lt"/>
              </a:rPr>
              <a:t>…</a:t>
            </a:r>
            <a:br>
              <a:rPr lang="en-US" altLang="en-US" dirty="0">
                <a:latin typeface="Verdana" panose="020B0604030504040204" pitchFamily="34" charset="0"/>
              </a:rPr>
            </a:br>
            <a:endParaRPr lang="en-US" b="1" dirty="0"/>
          </a:p>
        </p:txBody>
      </p:sp>
      <p:sp>
        <p:nvSpPr>
          <p:cNvPr id="3" name="Content Placeholder 2">
            <a:extLst>
              <a:ext uri="{FF2B5EF4-FFF2-40B4-BE49-F238E27FC236}">
                <a16:creationId xmlns:a16="http://schemas.microsoft.com/office/drawing/2014/main" id="{7449A9F1-A276-4B76-8BF8-FF49ED3934DD}"/>
              </a:ext>
            </a:extLst>
          </p:cNvPr>
          <p:cNvSpPr>
            <a:spLocks noGrp="1"/>
          </p:cNvSpPr>
          <p:nvPr>
            <p:ph idx="1"/>
          </p:nvPr>
        </p:nvSpPr>
        <p:spPr/>
        <p:txBody>
          <a:bodyPr>
            <a:normAutofit lnSpcReduction="10000"/>
          </a:bodyPr>
          <a:lstStyle/>
          <a:p>
            <a:r>
              <a:rPr lang="en-US" altLang="en-US" sz="3200" dirty="0"/>
              <a:t>Lead </a:t>
            </a:r>
            <a:r>
              <a:rPr lang="en-US" altLang="en-US" sz="3200" b="1" dirty="0"/>
              <a:t>pencils</a:t>
            </a:r>
            <a:r>
              <a:rPr lang="en-US" altLang="en-US" sz="3200" dirty="0"/>
              <a:t> became increasingly popular after black chalk became harder to find in the sixteenth century.</a:t>
            </a:r>
          </a:p>
          <a:p>
            <a:pPr algn="l"/>
            <a:r>
              <a:rPr lang="en-US" sz="3200" b="0" i="0" dirty="0">
                <a:effectLst/>
                <a:cs typeface="Calibri" panose="020F0502020204030204" pitchFamily="34" charset="0"/>
              </a:rPr>
              <a:t>Originally, graphite sticks were wrapped in string. Later, the graphite was inserted into hollowed-out wooden sticks and, thus, the wood-cased pencil was born!</a:t>
            </a:r>
          </a:p>
          <a:p>
            <a:pPr algn="l"/>
            <a:r>
              <a:rPr lang="en-US" sz="3200" b="0" i="0" dirty="0">
                <a:effectLst/>
                <a:cs typeface="Calibri" panose="020F0502020204030204" pitchFamily="34" charset="0"/>
              </a:rPr>
              <a:t>Nuremberg, Germany was the birthplace of the first mass-produced pencils in 1662. Spurred by Faber-Castell (established in 1761), Lyra, Staedtler and other companies, birthed an active pencil industry developed throughout the 19th century industrial revolution.</a:t>
            </a:r>
          </a:p>
          <a:p>
            <a:pPr marL="0" indent="0">
              <a:buNone/>
            </a:pPr>
            <a:endParaRPr lang="en-US" altLang="en-US" dirty="0"/>
          </a:p>
          <a:p>
            <a:endParaRPr lang="en-US" dirty="0"/>
          </a:p>
        </p:txBody>
      </p:sp>
    </p:spTree>
    <p:extLst>
      <p:ext uri="{BB962C8B-B14F-4D97-AF65-F5344CB8AC3E}">
        <p14:creationId xmlns:p14="http://schemas.microsoft.com/office/powerpoint/2010/main" val="1770312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DD12C-48A7-403F-BF31-D741611B82FC}"/>
              </a:ext>
            </a:extLst>
          </p:cNvPr>
          <p:cNvSpPr>
            <a:spLocks noGrp="1"/>
          </p:cNvSpPr>
          <p:nvPr>
            <p:ph type="title"/>
          </p:nvPr>
        </p:nvSpPr>
        <p:spPr/>
        <p:txBody>
          <a:bodyPr/>
          <a:lstStyle/>
          <a:p>
            <a:r>
              <a:rPr lang="en-US" b="1" dirty="0"/>
              <a:t>How Can we accurately Draw What we See?</a:t>
            </a:r>
          </a:p>
        </p:txBody>
      </p:sp>
      <p:sp>
        <p:nvSpPr>
          <p:cNvPr id="3" name="Content Placeholder 2">
            <a:extLst>
              <a:ext uri="{FF2B5EF4-FFF2-40B4-BE49-F238E27FC236}">
                <a16:creationId xmlns:a16="http://schemas.microsoft.com/office/drawing/2014/main" id="{B3D84574-7608-423C-BDAB-25A1203C5479}"/>
              </a:ext>
            </a:extLst>
          </p:cNvPr>
          <p:cNvSpPr>
            <a:spLocks noGrp="1"/>
          </p:cNvSpPr>
          <p:nvPr>
            <p:ph idx="1"/>
          </p:nvPr>
        </p:nvSpPr>
        <p:spPr/>
        <p:txBody>
          <a:bodyPr>
            <a:normAutofit/>
          </a:bodyPr>
          <a:lstStyle/>
          <a:p>
            <a:r>
              <a:rPr lang="en-US" sz="4000" dirty="0"/>
              <a:t>One method is referred to as sight measuring.</a:t>
            </a:r>
          </a:p>
          <a:p>
            <a:pPr marL="0" indent="0">
              <a:buNone/>
            </a:pPr>
            <a:endParaRPr lang="en-US" sz="4000" dirty="0"/>
          </a:p>
          <a:p>
            <a:r>
              <a:rPr lang="en-US" sz="4000" b="1" dirty="0">
                <a:solidFill>
                  <a:srgbClr val="000000"/>
                </a:solidFill>
                <a:effectLst/>
                <a:latin typeface="+mn-lt"/>
              </a:rPr>
              <a:t>As defined: </a:t>
            </a:r>
            <a:r>
              <a:rPr lang="en-US" sz="4000" b="0" i="1" dirty="0">
                <a:solidFill>
                  <a:srgbClr val="000000"/>
                </a:solidFill>
                <a:effectLst/>
                <a:latin typeface="+mn-lt"/>
              </a:rPr>
              <a:t>Sight-Size or sight measuring is an arrangement of the artist, their subject and their artwork that allows the artist to see the subject and artwork visually on a one-to-one basis.</a:t>
            </a:r>
            <a:endParaRPr lang="en-US" sz="4000" dirty="0"/>
          </a:p>
        </p:txBody>
      </p:sp>
    </p:spTree>
    <p:extLst>
      <p:ext uri="{BB962C8B-B14F-4D97-AF65-F5344CB8AC3E}">
        <p14:creationId xmlns:p14="http://schemas.microsoft.com/office/powerpoint/2010/main" val="6677863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816</TotalTime>
  <Words>1925</Words>
  <Application>Microsoft Office PowerPoint</Application>
  <PresentationFormat>Widescreen</PresentationFormat>
  <Paragraphs>78</Paragraphs>
  <Slides>40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40</vt:i4>
      </vt:variant>
    </vt:vector>
  </HeadingPairs>
  <TitlesOfParts>
    <vt:vector size="46" baseType="lpstr">
      <vt:lpstr>Arial</vt:lpstr>
      <vt:lpstr>Calibri</vt:lpstr>
      <vt:lpstr>Calibri Light</vt:lpstr>
      <vt:lpstr>Montserrat</vt:lpstr>
      <vt:lpstr>Verdana</vt:lpstr>
      <vt:lpstr>Office Theme</vt:lpstr>
      <vt:lpstr>Learning How Artists Draw: A Sight Measuring Technique Drawing Project in Art Appreciation</vt:lpstr>
      <vt:lpstr>The Process of Seeing</vt:lpstr>
      <vt:lpstr>The Creative Process</vt:lpstr>
      <vt:lpstr>Art and the Idea of Drawn Beauty</vt:lpstr>
      <vt:lpstr>Roles of the Artist</vt:lpstr>
      <vt:lpstr>From Preparatory Sketch to Finished Work of Art</vt:lpstr>
      <vt:lpstr>The Creative Process in Drawing</vt:lpstr>
      <vt:lpstr>The drawing media we will use for this project is Graphite. Historically… </vt:lpstr>
      <vt:lpstr>How Can we accurately Draw What we See?</vt:lpstr>
      <vt:lpstr>            Three important concepts which you will experience :  &gt;Sight-Size is simply an arrangement of the artist, subject and artwork that allows the artist to see their subject and artwork one-to-one. When in Sight-Size, the size you see the subject is the size you draw, paint or sculpt it.  &gt;Your vantage point must be far enough away for you to see both your subject and artwork in one glance.  &gt;Due to the above, Sight-Size allows you to accurately represent a given subject in the same way your eye sees it.       </vt:lpstr>
      <vt:lpstr>Historically, the ancient Greeks gazed at the evening sky and noted star patterns as dots which they eventually named in their mythological belief system. They saw a relationship as keen observers as to where these constellations were located .They also knew that they shifted according to seasonal changes.</vt:lpstr>
      <vt:lpstr>Although Ancient Greek life drawings on paper do not exist, there is speculation that they also used the connecting the dots procedure to their measurement of the human form as seen in this Greek ceramic work.</vt:lpstr>
      <vt:lpstr>German artist Albrecht Durer developed a grid system in order to help artists faithfully draw what they were seeing. The following is an etching(print) he made in 1525:</vt:lpstr>
      <vt:lpstr>In 1665, French artist and theoretician, Abraham Bosse wrote a book entitled Practical Geometry and Perspective. It helped artists use a drawing system in order to draw accurately from life.</vt:lpstr>
      <vt:lpstr>The great Royal British portraitist Sir Joshua Reynolds wrote this in the late 1700’s:</vt:lpstr>
      <vt:lpstr>Left: Sir Joshua Reynolds, Portrait of Lady Burlington (nee, Lady Elizabeth Compton), 1780. Right: A close up of the same painting</vt:lpstr>
      <vt:lpstr>Rarely do we hear from an artist's students. However, one Matthew Jouett in 1816 wrote about the training he had been given under from his teacher American painter Gilbert Stuart:</vt:lpstr>
      <vt:lpstr>As defined, Sight-Size is a method of drawing an object exactly as it appears to the artist. It is done on a one-to-one scale. It was developed in the 19th century. The rules are strict and it builds your ability to see, replicate and render objects from direct observation. It is a technique that is used widely in many workshops/ateliers in Florence to copy ancient sculpture.</vt:lpstr>
      <vt:lpstr>In the 21st Century, art students can utilize time honored methods for sight measurement technique  gaining accuracy, but not necessarily exact copies, as creative expression becomes more liberating. I will use this concept accordingly.</vt:lpstr>
      <vt:lpstr>Drawing materials and tools:</vt:lpstr>
      <vt:lpstr>The Sight Measuring Drawing Procedure</vt:lpstr>
      <vt:lpstr>Use a Viewfinder to Determine your Overall Composition. Use your pencil to sight measure each object angle. </vt:lpstr>
      <vt:lpstr>On your paper, lightly place dots to locate edges. These can be connected later much like children’s connect the dots picture sheets, but without numbers .Continue using your pencil to locate angles and draw them accordingly.</vt:lpstr>
      <vt:lpstr>Some angles can be challenging to draw. Therefore, you will want to use a gestural approach and draw your lines lightly. You can correct/erase these later.</vt:lpstr>
      <vt:lpstr>The dot technique is used throughout the drawing. Dots are connected to reveal objects. Don’t be afraid to draw right through the shapes like an x-ray, so you may see where they are located in the composition.</vt:lpstr>
      <vt:lpstr> At this stage, the composition is emerging. A skewer/chop stick can be helpful as an alignment tool. In the following images, you can see the still life object angles. Here, shape location and  relationships are the key to a successful drawing.</vt:lpstr>
      <vt:lpstr> Additional Objects are drawn. The eraser is used to clean up/correct drawn edges. Hatching lines can be added on the objects and their respective shadows to create values for 3-D shape illusion.</vt:lpstr>
      <vt:lpstr>  Final approaches can include, turning the drawing upside down to check the composition and correct/erase as needed. As you can see, the sight measuring technique is a fundamental procedure to insure an accurate yet expressive drawing.</vt:lpstr>
      <vt:lpstr>      The following slides are those of my completed student's work in drawing 1 and 2.The use of sight measuring to determine effective composition was incorporated along with other drawing techniques. In this slide, the student drew a building  using charcoal  and  sight measuring to ensure proper alignment of edges and angles to reveal two-point perspective &gt; </vt:lpstr>
      <vt:lpstr>This is a slide of a personal still life composition the student had set up outdoors. Sight measurement was essential to ensure that each object was placed at proper angles in relation to one another. &gt;</vt:lpstr>
      <vt:lpstr>PowerPoint Presentation</vt:lpstr>
      <vt:lpstr>PowerPoint Presentation</vt:lpstr>
      <vt:lpstr>In my figure drawing class sight measurement techniques are used along with planar analysis. In this standing female nude drawn from life observation, various anatomical parts have been measured and drawn to scale.&gt; </vt:lpstr>
      <vt:lpstr>The following slides were part of my still life series including both interiors and still life objects which were drawn using sight measuring. All objects were set up by me and drawn from direct observation. The medium is dry pastel on paper,30” x 40” in size.&gt;</vt:lpstr>
      <vt:lpstr>PowerPoint Presentation</vt:lpstr>
      <vt:lpstr>PowerPoint Presentation</vt:lpstr>
      <vt:lpstr>PowerPoint Presentation</vt:lpstr>
      <vt:lpstr>PowerPoint Presentation</vt:lpstr>
      <vt:lpstr>PowerPoint Presentation</vt:lpstr>
      <vt:lpstr>In 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Harmon</dc:creator>
  <cp:lastModifiedBy>David Harmon</cp:lastModifiedBy>
  <cp:revision>29</cp:revision>
  <dcterms:created xsi:type="dcterms:W3CDTF">2022-04-01T16:44:23Z</dcterms:created>
  <dcterms:modified xsi:type="dcterms:W3CDTF">2022-08-13T19:10:03Z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987993</vt:lpwstr>
  </property>
  <property fmtid="{D5CDD505-2E9C-101B-9397-08002B2CF9AE}" pid="3" name="NXPowerLiteSettings">
    <vt:lpwstr>F7000400038000</vt:lpwstr>
  </property>
  <property fmtid="{D5CDD505-2E9C-101B-9397-08002B2CF9AE}" pid="4" name="NXPowerLiteVersion">
    <vt:lpwstr>S9.1.4</vt:lpwstr>
  </property>
</Properties>
</file>