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9" r:id="rId4"/>
    <p:sldId id="258" r:id="rId5"/>
    <p:sldId id="270" r:id="rId6"/>
    <p:sldId id="263" r:id="rId7"/>
    <p:sldId id="262" r:id="rId8"/>
    <p:sldId id="264" r:id="rId9"/>
    <p:sldId id="265" r:id="rId10"/>
    <p:sldId id="266" r:id="rId11"/>
    <p:sldId id="267"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92" d="100"/>
          <a:sy n="92" d="100"/>
        </p:scale>
        <p:origin x="31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6FA66-A825-407A-B02B-C40BFF474312}"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1E94E-AFFE-4F80-A200-57423D691F91}" type="slidenum">
              <a:rPr lang="en-US" smtClean="0"/>
              <a:t>‹#›</a:t>
            </a:fld>
            <a:endParaRPr lang="en-US"/>
          </a:p>
        </p:txBody>
      </p:sp>
    </p:spTree>
    <p:extLst>
      <p:ext uri="{BB962C8B-B14F-4D97-AF65-F5344CB8AC3E}">
        <p14:creationId xmlns:p14="http://schemas.microsoft.com/office/powerpoint/2010/main" val="21125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1E94E-AFFE-4F80-A200-57423D691F91}" type="slidenum">
              <a:rPr lang="en-US" smtClean="0"/>
              <a:t>1</a:t>
            </a:fld>
            <a:endParaRPr lang="en-US"/>
          </a:p>
        </p:txBody>
      </p:sp>
    </p:spTree>
    <p:extLst>
      <p:ext uri="{BB962C8B-B14F-4D97-AF65-F5344CB8AC3E}">
        <p14:creationId xmlns:p14="http://schemas.microsoft.com/office/powerpoint/2010/main" val="325253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1E94E-AFFE-4F80-A200-57423D691F91}" type="slidenum">
              <a:rPr lang="en-US" smtClean="0"/>
              <a:t>2</a:t>
            </a:fld>
            <a:endParaRPr lang="en-US"/>
          </a:p>
        </p:txBody>
      </p:sp>
    </p:spTree>
    <p:extLst>
      <p:ext uri="{BB962C8B-B14F-4D97-AF65-F5344CB8AC3E}">
        <p14:creationId xmlns:p14="http://schemas.microsoft.com/office/powerpoint/2010/main" val="57537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stare at the green square with the black background for about 30 seconds and look at the white area to the right , you will see a floating opposite or complementary  color generated.</a:t>
            </a:r>
          </a:p>
        </p:txBody>
      </p:sp>
      <p:sp>
        <p:nvSpPr>
          <p:cNvPr id="4" name="Slide Number Placeholder 3"/>
          <p:cNvSpPr>
            <a:spLocks noGrp="1"/>
          </p:cNvSpPr>
          <p:nvPr>
            <p:ph type="sldNum" sz="quarter" idx="5"/>
          </p:nvPr>
        </p:nvSpPr>
        <p:spPr/>
        <p:txBody>
          <a:bodyPr/>
          <a:lstStyle/>
          <a:p>
            <a:fld id="{4011E94E-AFFE-4F80-A200-57423D691F91}" type="slidenum">
              <a:rPr lang="en-US" smtClean="0"/>
              <a:t>7</a:t>
            </a:fld>
            <a:endParaRPr lang="en-US"/>
          </a:p>
        </p:txBody>
      </p:sp>
    </p:spTree>
    <p:extLst>
      <p:ext uri="{BB962C8B-B14F-4D97-AF65-F5344CB8AC3E}">
        <p14:creationId xmlns:p14="http://schemas.microsoft.com/office/powerpoint/2010/main" val="67253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5DACF8-558C-4817-9156-19ECE45431B8}"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0D6F1-E475-43E2-9A58-DB118193FC65}" type="slidenum">
              <a:rPr lang="en-US" smtClean="0"/>
              <a:t>‹#›</a:t>
            </a:fld>
            <a:endParaRPr lang="en-US"/>
          </a:p>
        </p:txBody>
      </p:sp>
    </p:spTree>
    <p:extLst>
      <p:ext uri="{BB962C8B-B14F-4D97-AF65-F5344CB8AC3E}">
        <p14:creationId xmlns:p14="http://schemas.microsoft.com/office/powerpoint/2010/main" val="191173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5DACF8-558C-4817-9156-19ECE45431B8}"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0D6F1-E475-43E2-9A58-DB118193FC65}" type="slidenum">
              <a:rPr lang="en-US" smtClean="0"/>
              <a:t>‹#›</a:t>
            </a:fld>
            <a:endParaRPr lang="en-US"/>
          </a:p>
        </p:txBody>
      </p:sp>
    </p:spTree>
    <p:extLst>
      <p:ext uri="{BB962C8B-B14F-4D97-AF65-F5344CB8AC3E}">
        <p14:creationId xmlns:p14="http://schemas.microsoft.com/office/powerpoint/2010/main" val="2444764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5DACF8-558C-4817-9156-19ECE45431B8}"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0D6F1-E475-43E2-9A58-DB118193FC65}" type="slidenum">
              <a:rPr lang="en-US" smtClean="0"/>
              <a:t>‹#›</a:t>
            </a:fld>
            <a:endParaRPr lang="en-US"/>
          </a:p>
        </p:txBody>
      </p:sp>
    </p:spTree>
    <p:extLst>
      <p:ext uri="{BB962C8B-B14F-4D97-AF65-F5344CB8AC3E}">
        <p14:creationId xmlns:p14="http://schemas.microsoft.com/office/powerpoint/2010/main" val="89959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5DACF8-558C-4817-9156-19ECE45431B8}"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0D6F1-E475-43E2-9A58-DB118193FC65}" type="slidenum">
              <a:rPr lang="en-US" smtClean="0"/>
              <a:t>‹#›</a:t>
            </a:fld>
            <a:endParaRPr lang="en-US"/>
          </a:p>
        </p:txBody>
      </p:sp>
    </p:spTree>
    <p:extLst>
      <p:ext uri="{BB962C8B-B14F-4D97-AF65-F5344CB8AC3E}">
        <p14:creationId xmlns:p14="http://schemas.microsoft.com/office/powerpoint/2010/main" val="68391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DACF8-558C-4817-9156-19ECE45431B8}"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0D6F1-E475-43E2-9A58-DB118193FC65}" type="slidenum">
              <a:rPr lang="en-US" smtClean="0"/>
              <a:t>‹#›</a:t>
            </a:fld>
            <a:endParaRPr lang="en-US"/>
          </a:p>
        </p:txBody>
      </p:sp>
    </p:spTree>
    <p:extLst>
      <p:ext uri="{BB962C8B-B14F-4D97-AF65-F5344CB8AC3E}">
        <p14:creationId xmlns:p14="http://schemas.microsoft.com/office/powerpoint/2010/main" val="223679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5DACF8-558C-4817-9156-19ECE45431B8}"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0D6F1-E475-43E2-9A58-DB118193FC65}" type="slidenum">
              <a:rPr lang="en-US" smtClean="0"/>
              <a:t>‹#›</a:t>
            </a:fld>
            <a:endParaRPr lang="en-US"/>
          </a:p>
        </p:txBody>
      </p:sp>
    </p:spTree>
    <p:extLst>
      <p:ext uri="{BB962C8B-B14F-4D97-AF65-F5344CB8AC3E}">
        <p14:creationId xmlns:p14="http://schemas.microsoft.com/office/powerpoint/2010/main" val="429230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5DACF8-558C-4817-9156-19ECE45431B8}"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0D6F1-E475-43E2-9A58-DB118193FC65}" type="slidenum">
              <a:rPr lang="en-US" smtClean="0"/>
              <a:t>‹#›</a:t>
            </a:fld>
            <a:endParaRPr lang="en-US"/>
          </a:p>
        </p:txBody>
      </p:sp>
    </p:spTree>
    <p:extLst>
      <p:ext uri="{BB962C8B-B14F-4D97-AF65-F5344CB8AC3E}">
        <p14:creationId xmlns:p14="http://schemas.microsoft.com/office/powerpoint/2010/main" val="363534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5DACF8-558C-4817-9156-19ECE45431B8}"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0D6F1-E475-43E2-9A58-DB118193FC65}" type="slidenum">
              <a:rPr lang="en-US" smtClean="0"/>
              <a:t>‹#›</a:t>
            </a:fld>
            <a:endParaRPr lang="en-US"/>
          </a:p>
        </p:txBody>
      </p:sp>
    </p:spTree>
    <p:extLst>
      <p:ext uri="{BB962C8B-B14F-4D97-AF65-F5344CB8AC3E}">
        <p14:creationId xmlns:p14="http://schemas.microsoft.com/office/powerpoint/2010/main" val="562929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DACF8-558C-4817-9156-19ECE45431B8}"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0D6F1-E475-43E2-9A58-DB118193FC65}" type="slidenum">
              <a:rPr lang="en-US" smtClean="0"/>
              <a:t>‹#›</a:t>
            </a:fld>
            <a:endParaRPr lang="en-US"/>
          </a:p>
        </p:txBody>
      </p:sp>
    </p:spTree>
    <p:extLst>
      <p:ext uri="{BB962C8B-B14F-4D97-AF65-F5344CB8AC3E}">
        <p14:creationId xmlns:p14="http://schemas.microsoft.com/office/powerpoint/2010/main" val="403672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DACF8-558C-4817-9156-19ECE45431B8}"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0D6F1-E475-43E2-9A58-DB118193FC65}" type="slidenum">
              <a:rPr lang="en-US" smtClean="0"/>
              <a:t>‹#›</a:t>
            </a:fld>
            <a:endParaRPr lang="en-US"/>
          </a:p>
        </p:txBody>
      </p:sp>
    </p:spTree>
    <p:extLst>
      <p:ext uri="{BB962C8B-B14F-4D97-AF65-F5344CB8AC3E}">
        <p14:creationId xmlns:p14="http://schemas.microsoft.com/office/powerpoint/2010/main" val="213034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DACF8-558C-4817-9156-19ECE45431B8}"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0D6F1-E475-43E2-9A58-DB118193FC65}" type="slidenum">
              <a:rPr lang="en-US" smtClean="0"/>
              <a:t>‹#›</a:t>
            </a:fld>
            <a:endParaRPr lang="en-US"/>
          </a:p>
        </p:txBody>
      </p:sp>
    </p:spTree>
    <p:extLst>
      <p:ext uri="{BB962C8B-B14F-4D97-AF65-F5344CB8AC3E}">
        <p14:creationId xmlns:p14="http://schemas.microsoft.com/office/powerpoint/2010/main" val="1873102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DACF8-558C-4817-9156-19ECE45431B8}" type="datetimeFigureOut">
              <a:rPr lang="en-US" smtClean="0"/>
              <a:t>3/6/2025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0D6F1-E475-43E2-9A58-DB118193FC65}" type="slidenum">
              <a:rPr lang="en-US" smtClean="0"/>
              <a:t>‹#›</a:t>
            </a:fld>
            <a:endParaRPr lang="en-US"/>
          </a:p>
        </p:txBody>
      </p:sp>
    </p:spTree>
    <p:extLst>
      <p:ext uri="{BB962C8B-B14F-4D97-AF65-F5344CB8AC3E}">
        <p14:creationId xmlns:p14="http://schemas.microsoft.com/office/powerpoint/2010/main" val="2040845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OfIZAN2LJLQ?si=X5s1IUXl4zJRqB3x" TargetMode="External"/><Relationship Id="rId2" Type="http://schemas.openxmlformats.org/officeDocument/2006/relationships/hyperlink" Target="https://youtu.be/LBiddIDb1Vc"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azquotes.com/author/48893-George_Inness" TargetMode="External"/><Relationship Id="rId2" Type="http://schemas.openxmlformats.org/officeDocument/2006/relationships/hyperlink" Target="https://www.azquotes.com/quote/789861"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900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FAE0-774F-6EE9-DBFC-D1A5A01E0C3A}"/>
              </a:ext>
            </a:extLst>
          </p:cNvPr>
          <p:cNvSpPr>
            <a:spLocks noGrp="1"/>
          </p:cNvSpPr>
          <p:nvPr>
            <p:ph type="ctrTitle"/>
          </p:nvPr>
        </p:nvSpPr>
        <p:spPr>
          <a:xfrm>
            <a:off x="1524000" y="598517"/>
            <a:ext cx="9144000" cy="1622170"/>
          </a:xfrm>
        </p:spPr>
        <p:txBody>
          <a:bodyPr>
            <a:normAutofit fontScale="90000"/>
          </a:bodyPr>
          <a:lstStyle/>
          <a:p>
            <a:r>
              <a:rPr lang="en-US" b="1" dirty="0"/>
              <a:t>George Inness and Richard Mayhew:</a:t>
            </a:r>
          </a:p>
        </p:txBody>
      </p:sp>
      <p:sp>
        <p:nvSpPr>
          <p:cNvPr id="3" name="Subtitle 2">
            <a:extLst>
              <a:ext uri="{FF2B5EF4-FFF2-40B4-BE49-F238E27FC236}">
                <a16:creationId xmlns:a16="http://schemas.microsoft.com/office/drawing/2014/main" id="{EB374E4B-66B1-64FE-A63D-D658711A7884}"/>
              </a:ext>
            </a:extLst>
          </p:cNvPr>
          <p:cNvSpPr>
            <a:spLocks noGrp="1"/>
          </p:cNvSpPr>
          <p:nvPr>
            <p:ph type="subTitle" idx="1"/>
          </p:nvPr>
        </p:nvSpPr>
        <p:spPr>
          <a:xfrm>
            <a:off x="1524000" y="2480553"/>
            <a:ext cx="9144000" cy="2777247"/>
          </a:xfrm>
        </p:spPr>
        <p:txBody>
          <a:bodyPr>
            <a:normAutofit/>
          </a:bodyPr>
          <a:lstStyle/>
          <a:p>
            <a:r>
              <a:rPr lang="en-US" sz="4400" dirty="0"/>
              <a:t>American landscape painters of the 19</a:t>
            </a:r>
            <a:r>
              <a:rPr lang="en-US" sz="4400" baseline="30000" dirty="0"/>
              <a:t>th</a:t>
            </a:r>
            <a:r>
              <a:rPr lang="en-US" sz="4400" dirty="0"/>
              <a:t> through 21</a:t>
            </a:r>
            <a:r>
              <a:rPr lang="en-US" sz="4400" baseline="30000" dirty="0"/>
              <a:t>st</a:t>
            </a:r>
            <a:r>
              <a:rPr lang="en-US" sz="4400" dirty="0"/>
              <a:t> century</a:t>
            </a:r>
          </a:p>
          <a:p>
            <a:r>
              <a:rPr lang="en-US" sz="4400" dirty="0"/>
              <a:t>Realism vs. Color Consciousness</a:t>
            </a:r>
          </a:p>
        </p:txBody>
      </p:sp>
    </p:spTree>
    <p:extLst>
      <p:ext uri="{BB962C8B-B14F-4D97-AF65-F5344CB8AC3E}">
        <p14:creationId xmlns:p14="http://schemas.microsoft.com/office/powerpoint/2010/main" val="418647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9000">
              <a:schemeClr val="accent4">
                <a:lumMod val="75000"/>
              </a:schemeClr>
            </a:gs>
            <a:gs pos="74000">
              <a:schemeClr val="accent1">
                <a:lumMod val="45000"/>
                <a:lumOff val="55000"/>
              </a:schemeClr>
            </a:gs>
            <a:gs pos="56000">
              <a:schemeClr val="accent1">
                <a:lumMod val="45000"/>
                <a:lumOff val="55000"/>
              </a:schemeClr>
            </a:gs>
            <a:gs pos="4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F15E588-6C89-EBEE-E62E-366299225DCD}"/>
              </a:ext>
            </a:extLst>
          </p:cNvPr>
          <p:cNvSpPr>
            <a:spLocks noGrp="1"/>
          </p:cNvSpPr>
          <p:nvPr>
            <p:ph type="title"/>
          </p:nvPr>
        </p:nvSpPr>
        <p:spPr>
          <a:xfrm>
            <a:off x="735724" y="127222"/>
            <a:ext cx="10618076" cy="2757380"/>
          </a:xfrm>
        </p:spPr>
        <p:txBody>
          <a:bodyPr>
            <a:noAutofit/>
          </a:bodyPr>
          <a:lstStyle/>
          <a:p>
            <a:r>
              <a:rPr lang="en-US" sz="2000" dirty="0">
                <a:latin typeface="Aptos Display" panose="020B0004020202020204" pitchFamily="34" charset="0"/>
              </a:rPr>
              <a:t>In conclusion, both American artists used landscape as subject matter, painted in oil on canvas , yet had different approaches regarding composition , painting sizes, the element of color (realistic ,detailed and mostly small format for Inness vs. acidic intense, abstract and simplistic color and large format for Mayhew).Both artists were products of their time, yet arrived at very different meanings for their respective paintings. Inness was more concerned with transcendentalism</a:t>
            </a:r>
            <a:r>
              <a:rPr lang="en-US" sz="2000" dirty="0">
                <a:solidFill>
                  <a:srgbClr val="1A1A1A"/>
                </a:solidFill>
                <a:latin typeface="Aptos Display" panose="020B0004020202020204" pitchFamily="34" charset="0"/>
              </a:rPr>
              <a:t>, </a:t>
            </a:r>
            <a:r>
              <a:rPr lang="en-US" sz="2000" b="0" i="0" dirty="0">
                <a:solidFill>
                  <a:srgbClr val="1A1A1A"/>
                </a:solidFill>
                <a:effectLst/>
                <a:latin typeface="Aptos Display" panose="020B0004020202020204" pitchFamily="34" charset="0"/>
              </a:rPr>
              <a:t>the view that nature, including human beings, has the power and authority traditionally attributed to an independent deity. Whereas Mayhew used color as symbolic of his personal ethnicity, in that both his African and Native American’s blood is in the soil </a:t>
            </a:r>
            <a:r>
              <a:rPr lang="en-US" sz="2000" dirty="0">
                <a:solidFill>
                  <a:srgbClr val="1A1A1A"/>
                </a:solidFill>
                <a:latin typeface="Aptos Display" panose="020B0004020202020204" pitchFamily="34" charset="0"/>
              </a:rPr>
              <a:t>of the United States. He was also keenly aware that intense color has the power to affect our consciousness and make us aware of truly human aspects his mindscapes have on our being!</a:t>
            </a:r>
            <a:endParaRPr lang="en-US" sz="2000" dirty="0">
              <a:latin typeface="Aptos Display" panose="020B0004020202020204" pitchFamily="34" charset="0"/>
            </a:endParaRPr>
          </a:p>
        </p:txBody>
      </p:sp>
      <p:pic>
        <p:nvPicPr>
          <p:cNvPr id="12" name="Content Placeholder 7" descr="A landscape with trees and a mountain in the background&#10;&#10;AI-generated content may be incorrect.">
            <a:extLst>
              <a:ext uri="{FF2B5EF4-FFF2-40B4-BE49-F238E27FC236}">
                <a16:creationId xmlns:a16="http://schemas.microsoft.com/office/drawing/2014/main" id="{0F1F275C-C4F1-80AD-3F9F-1D5C49E92D1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3162" y="2975710"/>
            <a:ext cx="5181600" cy="3414563"/>
          </a:xfrm>
        </p:spPr>
      </p:pic>
      <p:pic>
        <p:nvPicPr>
          <p:cNvPr id="13" name="Content Placeholder 9" descr="A painting of a landscape with trees&#10;&#10;AI-generated content may be incorrect.">
            <a:extLst>
              <a:ext uri="{FF2B5EF4-FFF2-40B4-BE49-F238E27FC236}">
                <a16:creationId xmlns:a16="http://schemas.microsoft.com/office/drawing/2014/main" id="{0B473402-5DDC-311A-3866-CDCAB0B5C8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61493" y="2947482"/>
            <a:ext cx="4455998" cy="3414562"/>
          </a:xfrm>
        </p:spPr>
      </p:pic>
    </p:spTree>
    <p:extLst>
      <p:ext uri="{BB962C8B-B14F-4D97-AF65-F5344CB8AC3E}">
        <p14:creationId xmlns:p14="http://schemas.microsoft.com/office/powerpoint/2010/main" val="967520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uple of men smiling at the camera&#10;&#10;AI-generated content may be incorrect.">
            <a:extLst>
              <a:ext uri="{FF2B5EF4-FFF2-40B4-BE49-F238E27FC236}">
                <a16:creationId xmlns:a16="http://schemas.microsoft.com/office/drawing/2014/main" id="{7BBD439E-3F81-A7A4-F6F7-E6EBA66062F6}"/>
              </a:ext>
            </a:extLst>
          </p:cNvPr>
          <p:cNvPicPr>
            <a:picLocks noChangeAspect="1"/>
          </p:cNvPicPr>
          <p:nvPr/>
        </p:nvPicPr>
        <p:blipFill>
          <a:blip r:embed="rId2">
            <a:extLst>
              <a:ext uri="{28A0092B-C50C-407E-A947-70E740481C1C}">
                <a14:useLocalDpi xmlns:a14="http://schemas.microsoft.com/office/drawing/2010/main" val="0"/>
              </a:ext>
            </a:extLst>
          </a:blip>
          <a:srcRect t="464" b="16816"/>
          <a:stretch/>
        </p:blipFill>
        <p:spPr>
          <a:xfrm>
            <a:off x="20" y="10"/>
            <a:ext cx="12191981" cy="6857990"/>
          </a:xfrm>
          <a:prstGeom prst="rect">
            <a:avLst/>
          </a:prstGeom>
        </p:spPr>
      </p:pic>
      <p:sp>
        <p:nvSpPr>
          <p:cNvPr id="34" name="Rectangle 3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EDE299-7A77-D2E6-9FA1-5E375B33A2CF}"/>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Mayhew and I at a Chicago gallery in 2005</a:t>
            </a:r>
          </a:p>
        </p:txBody>
      </p:sp>
      <p:sp>
        <p:nvSpPr>
          <p:cNvPr id="36" name="Rectangle: Rounded Corners 3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FEA40B6-83B1-6312-10C6-3EB710635AAA}"/>
              </a:ext>
            </a:extLst>
          </p:cNvPr>
          <p:cNvSpPr>
            <a:spLocks noGrp="1"/>
          </p:cNvSpPr>
          <p:nvPr>
            <p:ph type="body" idx="1"/>
          </p:nvPr>
        </p:nvSpPr>
        <p:spPr>
          <a:xfrm>
            <a:off x="404553" y="5624945"/>
            <a:ext cx="9078562" cy="592975"/>
          </a:xfrm>
        </p:spPr>
        <p:txBody>
          <a:bodyPr vert="horz" lIns="91440" tIns="45720" rIns="91440" bIns="45720" rtlCol="0" anchor="ctr">
            <a:normAutofit/>
          </a:bodyPr>
          <a:lstStyle/>
          <a:p>
            <a:r>
              <a:rPr lang="en-US" i="1">
                <a:solidFill>
                  <a:schemeClr val="bg1"/>
                </a:solidFill>
              </a:rPr>
              <a:t>The following is a video of Richard Mayhew in his own words…</a:t>
            </a:r>
          </a:p>
        </p:txBody>
      </p:sp>
    </p:spTree>
    <p:extLst>
      <p:ext uri="{BB962C8B-B14F-4D97-AF65-F5344CB8AC3E}">
        <p14:creationId xmlns:p14="http://schemas.microsoft.com/office/powerpoint/2010/main" val="78854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8FDE-950F-7C13-C5D5-672D1A21499F}"/>
              </a:ext>
            </a:extLst>
          </p:cNvPr>
          <p:cNvSpPr>
            <a:spLocks noGrp="1"/>
          </p:cNvSpPr>
          <p:nvPr>
            <p:ph type="title"/>
          </p:nvPr>
        </p:nvSpPr>
        <p:spPr>
          <a:xfrm>
            <a:off x="831850" y="465514"/>
            <a:ext cx="10515600" cy="1500187"/>
          </a:xfrm>
        </p:spPr>
        <p:txBody>
          <a:bodyPr/>
          <a:lstStyle/>
          <a:p>
            <a:r>
              <a:rPr lang="en-US" b="0" i="0" u="none" strike="noStrike" dirty="0">
                <a:solidFill>
                  <a:srgbClr val="FFFFFF"/>
                </a:solidFill>
                <a:effectLst/>
                <a:latin typeface="Aptos" panose="020B0004020202020204" pitchFamily="34" charset="0"/>
                <a:hlinkClick r:id="rId2"/>
              </a:rPr>
              <a:t>https://youtu.be/LBiddIDb1Vc</a:t>
            </a:r>
            <a:endParaRPr lang="en-US" dirty="0">
              <a:latin typeface="Aptos" panose="020B0004020202020204" pitchFamily="34" charset="0"/>
            </a:endParaRPr>
          </a:p>
        </p:txBody>
      </p:sp>
      <p:sp>
        <p:nvSpPr>
          <p:cNvPr id="3" name="Text Placeholder 2">
            <a:extLst>
              <a:ext uri="{FF2B5EF4-FFF2-40B4-BE49-F238E27FC236}">
                <a16:creationId xmlns:a16="http://schemas.microsoft.com/office/drawing/2014/main" id="{ED6E253F-72E5-846D-2855-0F23097D50ED}"/>
              </a:ext>
            </a:extLst>
          </p:cNvPr>
          <p:cNvSpPr>
            <a:spLocks noGrp="1"/>
          </p:cNvSpPr>
          <p:nvPr>
            <p:ph type="body" idx="1"/>
          </p:nvPr>
        </p:nvSpPr>
        <p:spPr>
          <a:xfrm>
            <a:off x="831850" y="2626822"/>
            <a:ext cx="10515600" cy="3462829"/>
          </a:xfrm>
        </p:spPr>
        <p:txBody>
          <a:bodyPr/>
          <a:lstStyle/>
          <a:p>
            <a:r>
              <a:rPr lang="en-US" dirty="0">
                <a:latin typeface="Aptos" panose="020B0004020202020204" pitchFamily="34" charset="0"/>
                <a:hlinkClick r:id="rId3"/>
              </a:rPr>
              <a:t>https://youtu.be/OfIZAN2LJLQ?si=X5s1IUXl4zJRqB3x</a:t>
            </a:r>
            <a:endParaRPr lang="en-US" dirty="0">
              <a:latin typeface="Aptos" panose="020B0004020202020204" pitchFamily="34" charset="0"/>
            </a:endParaRPr>
          </a:p>
        </p:txBody>
      </p:sp>
    </p:spTree>
    <p:extLst>
      <p:ext uri="{BB962C8B-B14F-4D97-AF65-F5344CB8AC3E}">
        <p14:creationId xmlns:p14="http://schemas.microsoft.com/office/powerpoint/2010/main" val="235856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D49514-DD0D-C265-2DE1-F9E2AAF3B05E}"/>
              </a:ext>
            </a:extLst>
          </p:cNvPr>
          <p:cNvSpPr>
            <a:spLocks noGrp="1"/>
          </p:cNvSpPr>
          <p:nvPr>
            <p:ph type="title"/>
          </p:nvPr>
        </p:nvSpPr>
        <p:spPr/>
        <p:txBody>
          <a:bodyPr/>
          <a:lstStyle/>
          <a:p>
            <a:pPr algn="ctr"/>
            <a:r>
              <a:rPr lang="en-US" i="1" dirty="0" err="1"/>
              <a:t>Comparanda</a:t>
            </a:r>
            <a:r>
              <a:rPr lang="en-US" i="1" dirty="0"/>
              <a:t>(to compare)</a:t>
            </a:r>
            <a:r>
              <a:rPr lang="en-US" dirty="0"/>
              <a:t>: The painters and their respective visions </a:t>
            </a:r>
          </a:p>
        </p:txBody>
      </p:sp>
      <p:sp>
        <p:nvSpPr>
          <p:cNvPr id="10" name="Text Placeholder 9">
            <a:extLst>
              <a:ext uri="{FF2B5EF4-FFF2-40B4-BE49-F238E27FC236}">
                <a16:creationId xmlns:a16="http://schemas.microsoft.com/office/drawing/2014/main" id="{006FDD38-497B-B89E-B09C-62C274D401B9}"/>
              </a:ext>
            </a:extLst>
          </p:cNvPr>
          <p:cNvSpPr>
            <a:spLocks noGrp="1"/>
          </p:cNvSpPr>
          <p:nvPr>
            <p:ph type="body" idx="1"/>
          </p:nvPr>
        </p:nvSpPr>
        <p:spPr>
          <a:xfrm>
            <a:off x="1348032" y="5571241"/>
            <a:ext cx="4824167" cy="618422"/>
          </a:xfrm>
        </p:spPr>
        <p:txBody>
          <a:bodyPr/>
          <a:lstStyle/>
          <a:p>
            <a:r>
              <a:rPr lang="en-US" dirty="0"/>
              <a:t>       George Inness,1825-1894</a:t>
            </a:r>
          </a:p>
        </p:txBody>
      </p:sp>
      <p:pic>
        <p:nvPicPr>
          <p:cNvPr id="15" name="Content Placeholder 14" descr="A person sitting in a chair&#10;&#10;AI-generated content may be incorrect.">
            <a:extLst>
              <a:ext uri="{FF2B5EF4-FFF2-40B4-BE49-F238E27FC236}">
                <a16:creationId xmlns:a16="http://schemas.microsoft.com/office/drawing/2014/main" id="{4468EB2D-82E2-1906-9CA2-DD947A5E993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96342" y="1681162"/>
            <a:ext cx="4037434" cy="3505004"/>
          </a:xfrm>
        </p:spPr>
      </p:pic>
      <p:sp>
        <p:nvSpPr>
          <p:cNvPr id="12" name="Text Placeholder 11">
            <a:extLst>
              <a:ext uri="{FF2B5EF4-FFF2-40B4-BE49-F238E27FC236}">
                <a16:creationId xmlns:a16="http://schemas.microsoft.com/office/drawing/2014/main" id="{244998A7-33B4-ED0E-E2E7-A8E068F83656}"/>
              </a:ext>
            </a:extLst>
          </p:cNvPr>
          <p:cNvSpPr>
            <a:spLocks noGrp="1"/>
          </p:cNvSpPr>
          <p:nvPr>
            <p:ph type="body" sz="quarter" idx="3"/>
          </p:nvPr>
        </p:nvSpPr>
        <p:spPr>
          <a:xfrm>
            <a:off x="6096000" y="1681162"/>
            <a:ext cx="5259388" cy="3514530"/>
          </a:xfrm>
        </p:spPr>
        <p:txBody>
          <a:bodyPr/>
          <a:lstStyle/>
          <a:p>
            <a:endParaRPr lang="en-US" dirty="0"/>
          </a:p>
        </p:txBody>
      </p:sp>
      <p:sp>
        <p:nvSpPr>
          <p:cNvPr id="13" name="Content Placeholder 12">
            <a:extLst>
              <a:ext uri="{FF2B5EF4-FFF2-40B4-BE49-F238E27FC236}">
                <a16:creationId xmlns:a16="http://schemas.microsoft.com/office/drawing/2014/main" id="{49DF4914-1F06-8E94-384E-776921AE3985}"/>
              </a:ext>
            </a:extLst>
          </p:cNvPr>
          <p:cNvSpPr>
            <a:spLocks noGrp="1"/>
          </p:cNvSpPr>
          <p:nvPr>
            <p:ph sz="quarter" idx="4"/>
          </p:nvPr>
        </p:nvSpPr>
        <p:spPr>
          <a:xfrm>
            <a:off x="6172200" y="5778631"/>
            <a:ext cx="5183188" cy="411032"/>
          </a:xfrm>
        </p:spPr>
        <p:txBody>
          <a:bodyPr>
            <a:noAutofit/>
          </a:bodyPr>
          <a:lstStyle/>
          <a:p>
            <a:pPr marL="0" indent="0">
              <a:buNone/>
            </a:pPr>
            <a:r>
              <a:rPr lang="en-US" sz="2400" b="1" dirty="0"/>
              <a:t>        Richard Mayhew,1924-2024</a:t>
            </a:r>
          </a:p>
        </p:txBody>
      </p:sp>
      <p:pic>
        <p:nvPicPr>
          <p:cNvPr id="23" name="Picture 22" descr="A person in a black shirt&#10;&#10;AI-generated content may be incorrect.">
            <a:extLst>
              <a:ext uri="{FF2B5EF4-FFF2-40B4-BE49-F238E27FC236}">
                <a16:creationId xmlns:a16="http://schemas.microsoft.com/office/drawing/2014/main" id="{BB88B1A2-183A-3AA1-D045-54ECF1926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1" y="1690688"/>
            <a:ext cx="4941004" cy="3528700"/>
          </a:xfrm>
          <a:prstGeom prst="rect">
            <a:avLst/>
          </a:prstGeom>
        </p:spPr>
      </p:pic>
    </p:spTree>
    <p:extLst>
      <p:ext uri="{BB962C8B-B14F-4D97-AF65-F5344CB8AC3E}">
        <p14:creationId xmlns:p14="http://schemas.microsoft.com/office/powerpoint/2010/main" val="137032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5EF602B6-BB97-A49E-205E-EC5097EF9EFE}"/>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Artist Quotes…</a:t>
            </a:r>
            <a:br>
              <a:rPr lang="en-US" sz="4000" dirty="0">
                <a:solidFill>
                  <a:srgbClr val="FFFFFF"/>
                </a:solidFill>
              </a:rPr>
            </a:br>
            <a:br>
              <a:rPr lang="en-US" sz="4000" dirty="0">
                <a:solidFill>
                  <a:srgbClr val="FFFFFF"/>
                </a:solidFill>
              </a:rPr>
            </a:br>
            <a:r>
              <a:rPr lang="en-US" sz="4000" i="1" dirty="0">
                <a:solidFill>
                  <a:srgbClr val="FFFFFF"/>
                </a:solidFill>
              </a:rPr>
              <a:t>Different visions</a:t>
            </a:r>
          </a:p>
        </p:txBody>
      </p:sp>
      <p:sp>
        <p:nvSpPr>
          <p:cNvPr id="8" name="Content Placeholder 7">
            <a:extLst>
              <a:ext uri="{FF2B5EF4-FFF2-40B4-BE49-F238E27FC236}">
                <a16:creationId xmlns:a16="http://schemas.microsoft.com/office/drawing/2014/main" id="{0E6329D4-0A33-F532-34EA-DE2A17492003}"/>
              </a:ext>
            </a:extLst>
          </p:cNvPr>
          <p:cNvSpPr>
            <a:spLocks noGrp="1"/>
          </p:cNvSpPr>
          <p:nvPr>
            <p:ph sz="half" idx="1"/>
          </p:nvPr>
        </p:nvSpPr>
        <p:spPr>
          <a:xfrm>
            <a:off x="4380855" y="853440"/>
            <a:ext cx="3427283" cy="4922893"/>
          </a:xfrm>
        </p:spPr>
        <p:txBody>
          <a:bodyPr>
            <a:normAutofit/>
          </a:bodyPr>
          <a:lstStyle/>
          <a:p>
            <a:pPr marL="0" indent="0" algn="l" fontAlgn="base">
              <a:lnSpc>
                <a:spcPts val="1800"/>
              </a:lnSpc>
              <a:buNone/>
            </a:pPr>
            <a:r>
              <a:rPr lang="en-US" sz="2000" b="0" i="1" strike="noStrike" dirty="0">
                <a:effectLst/>
                <a:latin typeface="Aptos Black" panose="020B0004020202020204" pitchFamily="34" charset="0"/>
                <a:hlinkClick r:id="rId2">
                  <a:extLst>
                    <a:ext uri="{A12FA001-AC4F-418D-AE19-62706E023703}">
                      <ahyp:hlinkClr xmlns:ahyp="http://schemas.microsoft.com/office/drawing/2018/hyperlinkcolor" val="tx"/>
                    </a:ext>
                  </a:extLst>
                </a:hlinkClick>
              </a:rPr>
              <a:t>The purpose of the painter is simply to reproduce in other minds the impression which a scene has made upon him. A work of art does not appeal to the intellect. It does not appeal to the moral sense. Its aim is to instruct, not to edify</a:t>
            </a:r>
            <a:r>
              <a:rPr lang="en-US" sz="2000" b="0" i="1" strike="noStrike" dirty="0">
                <a:effectLst/>
                <a:latin typeface="Aptos Black" panose="020B0004020202020204" pitchFamily="34" charset="0"/>
              </a:rPr>
              <a:t>.</a:t>
            </a:r>
            <a:endParaRPr lang="en-US" sz="2000" b="0" i="1" dirty="0">
              <a:effectLst/>
              <a:latin typeface="Aptos Black" panose="020B0004020202020204" pitchFamily="34" charset="0"/>
            </a:endParaRPr>
          </a:p>
          <a:p>
            <a:pPr algn="l" fontAlgn="base"/>
            <a:r>
              <a:rPr lang="en-US" sz="2000" b="1" i="0" dirty="0">
                <a:effectLst/>
                <a:latin typeface="Aptos Black" panose="020B0004020202020204" pitchFamily="34" charset="0"/>
                <a:hlinkClick r:id="rId3">
                  <a:extLst>
                    <a:ext uri="{A12FA001-AC4F-418D-AE19-62706E023703}">
                      <ahyp:hlinkClr xmlns:ahyp="http://schemas.microsoft.com/office/drawing/2018/hyperlinkcolor" val="tx"/>
                    </a:ext>
                  </a:extLst>
                </a:hlinkClick>
              </a:rPr>
              <a:t>George Inness</a:t>
            </a:r>
            <a:endParaRPr lang="en-US" sz="2000" b="0" i="0" dirty="0">
              <a:effectLst/>
              <a:latin typeface="Aptos Black" panose="020B0004020202020204" pitchFamily="34" charset="0"/>
            </a:endParaRPr>
          </a:p>
          <a:p>
            <a:endParaRPr lang="en-US" sz="1600" dirty="0"/>
          </a:p>
        </p:txBody>
      </p:sp>
      <p:cxnSp>
        <p:nvCxnSpPr>
          <p:cNvPr id="27" name="Straight Connector 2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5F8CEF3-9842-AA4F-1BB7-326C9D8F639A}"/>
              </a:ext>
            </a:extLst>
          </p:cNvPr>
          <p:cNvSpPr>
            <a:spLocks noGrp="1"/>
          </p:cNvSpPr>
          <p:nvPr>
            <p:ph sz="half" idx="2"/>
          </p:nvPr>
        </p:nvSpPr>
        <p:spPr>
          <a:xfrm>
            <a:off x="8451604" y="853440"/>
            <a:ext cx="3197701" cy="4922894"/>
          </a:xfrm>
        </p:spPr>
        <p:txBody>
          <a:bodyPr>
            <a:normAutofit/>
          </a:bodyPr>
          <a:lstStyle/>
          <a:p>
            <a:pPr marL="0" indent="0">
              <a:buNone/>
            </a:pPr>
            <a:r>
              <a:rPr lang="en-US" sz="2000" b="1" i="1" u="sng" dirty="0">
                <a:effectLst/>
                <a:latin typeface="Aptos Black" panose="020B0004020202020204" pitchFamily="34" charset="0"/>
                <a:ea typeface="Open Sans" panose="020B0606030504020204" pitchFamily="34" charset="0"/>
                <a:cs typeface="Open Sans" panose="020B0606030504020204" pitchFamily="34" charset="0"/>
              </a:rPr>
              <a:t>What I do with landscapes is internalize my emotional interpretation of desire, hope, fear, and love. I</a:t>
            </a:r>
            <a:r>
              <a:rPr lang="en-US" sz="2000" b="1" i="1" u="sng" dirty="0">
                <a:latin typeface="Aptos Black" panose="020B0004020202020204" pitchFamily="34" charset="0"/>
                <a:ea typeface="Open Sans" panose="020B0606030504020204" pitchFamily="34" charset="0"/>
                <a:cs typeface="Open Sans" panose="020B0606030504020204" pitchFamily="34" charset="0"/>
              </a:rPr>
              <a:t> don’t attempt to mimic the land but to use it as a metaphor. </a:t>
            </a:r>
            <a:r>
              <a:rPr lang="en-US" sz="2000" b="1" i="1" u="sng" dirty="0">
                <a:effectLst/>
                <a:latin typeface="Aptos Black" panose="020B0004020202020204" pitchFamily="34" charset="0"/>
                <a:ea typeface="Open Sans" panose="020B0606030504020204" pitchFamily="34" charset="0"/>
                <a:cs typeface="Open Sans" panose="020B0606030504020204" pitchFamily="34" charset="0"/>
              </a:rPr>
              <a:t>I am both African and Native American. This is why I </a:t>
            </a:r>
            <a:r>
              <a:rPr lang="en-US" sz="2000" b="1" i="1" u="sng" dirty="0">
                <a:latin typeface="Aptos Black" panose="020B0004020202020204" pitchFamily="34" charset="0"/>
                <a:ea typeface="Open Sans" panose="020B0606030504020204" pitchFamily="34" charset="0"/>
                <a:cs typeface="Open Sans" panose="020B0606030504020204" pitchFamily="34" charset="0"/>
              </a:rPr>
              <a:t>paint </a:t>
            </a:r>
            <a:r>
              <a:rPr lang="en-US" sz="2000" b="1" i="1" u="sng" dirty="0">
                <a:effectLst/>
                <a:latin typeface="Aptos Black" panose="020B0004020202020204" pitchFamily="34" charset="0"/>
                <a:ea typeface="Open Sans" panose="020B0606030504020204" pitchFamily="34" charset="0"/>
                <a:cs typeface="Open Sans" panose="020B0606030504020204" pitchFamily="34" charset="0"/>
              </a:rPr>
              <a:t>landscapes. Their  blood is in the soil of the United States. So, instead of a landscape, it’s a mindscape.</a:t>
            </a:r>
            <a:r>
              <a:rPr lang="en-US" sz="2000" b="1" i="1" u="sng" dirty="0">
                <a:effectLst/>
                <a:latin typeface="Aptos Black" panose="020B0004020202020204" pitchFamily="34" charset="0"/>
              </a:rPr>
              <a:t> </a:t>
            </a:r>
          </a:p>
          <a:p>
            <a:pPr marL="0" indent="0">
              <a:buNone/>
            </a:pPr>
            <a:r>
              <a:rPr lang="en-US" sz="2000" b="1" u="sng" dirty="0">
                <a:latin typeface="Aptos Black" panose="020B0004020202020204" pitchFamily="34" charset="0"/>
              </a:rPr>
              <a:t>Richard Mayhew</a:t>
            </a:r>
          </a:p>
        </p:txBody>
      </p:sp>
    </p:spTree>
    <p:extLst>
      <p:ext uri="{BB962C8B-B14F-4D97-AF65-F5344CB8AC3E}">
        <p14:creationId xmlns:p14="http://schemas.microsoft.com/office/powerpoint/2010/main" val="147246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B5BA-2865-C5E4-DC4F-5A4AE08E2C92}"/>
              </a:ext>
            </a:extLst>
          </p:cNvPr>
          <p:cNvSpPr>
            <a:spLocks noGrp="1"/>
          </p:cNvSpPr>
          <p:nvPr>
            <p:ph type="title"/>
          </p:nvPr>
        </p:nvSpPr>
        <p:spPr/>
        <p:txBody>
          <a:bodyPr>
            <a:normAutofit/>
          </a:bodyPr>
          <a:lstStyle/>
          <a:p>
            <a:r>
              <a:rPr lang="en-US" dirty="0">
                <a:latin typeface="Aptos Display" panose="020B0004020202020204" pitchFamily="34" charset="0"/>
              </a:rPr>
              <a:t>We will now discus two works of art using </a:t>
            </a:r>
            <a:r>
              <a:rPr lang="en-US" i="1" dirty="0" err="1">
                <a:latin typeface="Aptos Display" panose="020B0004020202020204" pitchFamily="34" charset="0"/>
              </a:rPr>
              <a:t>comparanda</a:t>
            </a:r>
            <a:r>
              <a:rPr lang="en-US" dirty="0">
                <a:latin typeface="Aptos Display" panose="020B0004020202020204" pitchFamily="34" charset="0"/>
              </a:rPr>
              <a:t> by two landscape painters:</a:t>
            </a:r>
          </a:p>
        </p:txBody>
      </p:sp>
      <p:sp>
        <p:nvSpPr>
          <p:cNvPr id="3" name="Text Placeholder 2">
            <a:extLst>
              <a:ext uri="{FF2B5EF4-FFF2-40B4-BE49-F238E27FC236}">
                <a16:creationId xmlns:a16="http://schemas.microsoft.com/office/drawing/2014/main" id="{96B2838B-1708-1C30-6CF2-5559E6AF417A}"/>
              </a:ext>
            </a:extLst>
          </p:cNvPr>
          <p:cNvSpPr>
            <a:spLocks noGrp="1"/>
          </p:cNvSpPr>
          <p:nvPr>
            <p:ph type="body" idx="1"/>
          </p:nvPr>
        </p:nvSpPr>
        <p:spPr/>
        <p:txBody>
          <a:bodyPr>
            <a:normAutofit fontScale="92500" lnSpcReduction="20000"/>
          </a:bodyPr>
          <a:lstStyle/>
          <a:p>
            <a:r>
              <a:rPr lang="en-US" i="1" dirty="0">
                <a:latin typeface="Aptos" panose="020B0004020202020204" pitchFamily="34" charset="0"/>
              </a:rPr>
              <a:t>Medford,MA.</a:t>
            </a:r>
            <a:r>
              <a:rPr lang="en-US" dirty="0">
                <a:latin typeface="Aptos" panose="020B0004020202020204" pitchFamily="34" charset="0"/>
              </a:rPr>
              <a:t>1885,oil on canvas,20” x 31”, by George Inness </a:t>
            </a:r>
          </a:p>
        </p:txBody>
      </p:sp>
      <p:pic>
        <p:nvPicPr>
          <p:cNvPr id="8" name="Content Placeholder 7" descr="A landscape with trees and a mountain in the background&#10;&#10;AI-generated content may be incorrect.">
            <a:extLst>
              <a:ext uri="{FF2B5EF4-FFF2-40B4-BE49-F238E27FC236}">
                <a16:creationId xmlns:a16="http://schemas.microsoft.com/office/drawing/2014/main" id="{AC751862-46BB-A4D0-405D-DB96D0A19F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7" y="2526348"/>
            <a:ext cx="5157787" cy="3398871"/>
          </a:xfrm>
        </p:spPr>
      </p:pic>
      <p:sp>
        <p:nvSpPr>
          <p:cNvPr id="5" name="Text Placeholder 4">
            <a:extLst>
              <a:ext uri="{FF2B5EF4-FFF2-40B4-BE49-F238E27FC236}">
                <a16:creationId xmlns:a16="http://schemas.microsoft.com/office/drawing/2014/main" id="{E74349A9-7968-A209-71EA-001B6A2F2FE5}"/>
              </a:ext>
            </a:extLst>
          </p:cNvPr>
          <p:cNvSpPr>
            <a:spLocks noGrp="1"/>
          </p:cNvSpPr>
          <p:nvPr>
            <p:ph type="body" sz="quarter" idx="3"/>
          </p:nvPr>
        </p:nvSpPr>
        <p:spPr>
          <a:xfrm>
            <a:off x="6989197" y="1681163"/>
            <a:ext cx="4366190" cy="823912"/>
          </a:xfrm>
        </p:spPr>
        <p:txBody>
          <a:bodyPr>
            <a:normAutofit fontScale="92500" lnSpcReduction="20000"/>
          </a:bodyPr>
          <a:lstStyle/>
          <a:p>
            <a:r>
              <a:rPr lang="en-US" i="1" dirty="0">
                <a:latin typeface="Aptos" panose="020B0004020202020204" pitchFamily="34" charset="0"/>
              </a:rPr>
              <a:t>Sante Fe Trail</a:t>
            </a:r>
            <a:r>
              <a:rPr lang="en-US" dirty="0">
                <a:latin typeface="Aptos" panose="020B0004020202020204" pitchFamily="34" charset="0"/>
              </a:rPr>
              <a:t>,1999, oil on canvas,40” x  48” by Richard Mayhew</a:t>
            </a:r>
          </a:p>
        </p:txBody>
      </p:sp>
      <p:pic>
        <p:nvPicPr>
          <p:cNvPr id="10" name="Content Placeholder 9" descr="A painting of a landscape with trees&#10;&#10;AI-generated content may be incorrect.">
            <a:extLst>
              <a:ext uri="{FF2B5EF4-FFF2-40B4-BE49-F238E27FC236}">
                <a16:creationId xmlns:a16="http://schemas.microsoft.com/office/drawing/2014/main" id="{F26EC86A-1CA2-70D7-E55B-AE0AC4547283}"/>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080637" y="2647933"/>
            <a:ext cx="4040709" cy="3404199"/>
          </a:xfrm>
        </p:spPr>
      </p:pic>
    </p:spTree>
    <p:extLst>
      <p:ext uri="{BB962C8B-B14F-4D97-AF65-F5344CB8AC3E}">
        <p14:creationId xmlns:p14="http://schemas.microsoft.com/office/powerpoint/2010/main" val="420497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EE96-AB1A-3D28-FE3F-68D8AF177566}"/>
              </a:ext>
            </a:extLst>
          </p:cNvPr>
          <p:cNvSpPr>
            <a:spLocks noGrp="1"/>
          </p:cNvSpPr>
          <p:nvPr>
            <p:ph type="title"/>
          </p:nvPr>
        </p:nvSpPr>
        <p:spPr>
          <a:xfrm>
            <a:off x="7910285" y="741391"/>
            <a:ext cx="3443514" cy="1616203"/>
          </a:xfrm>
        </p:spPr>
        <p:txBody>
          <a:bodyPr vert="horz" lIns="91440" tIns="45720" rIns="91440" bIns="45720" rtlCol="0" anchor="b">
            <a:normAutofit/>
          </a:bodyPr>
          <a:lstStyle/>
          <a:p>
            <a:endParaRPr lang="en-US" kern="1200">
              <a:solidFill>
                <a:schemeClr val="tx1"/>
              </a:solidFill>
              <a:latin typeface="+mj-lt"/>
              <a:ea typeface="+mj-ea"/>
              <a:cs typeface="+mj-cs"/>
            </a:endParaRPr>
          </a:p>
        </p:txBody>
      </p:sp>
      <p:pic>
        <p:nvPicPr>
          <p:cNvPr id="6" name="Picture Placeholder 5" descr="A statue of a person on a horse in front of a building">
            <a:extLst>
              <a:ext uri="{FF2B5EF4-FFF2-40B4-BE49-F238E27FC236}">
                <a16:creationId xmlns:a16="http://schemas.microsoft.com/office/drawing/2014/main" id="{77DB1BC7-3A7E-1425-031E-71DC44BC08A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023" r="4023"/>
          <a:stretch>
            <a:fillRect/>
          </a:stretch>
        </p:blipFill>
        <p:spPr>
          <a:xfrm>
            <a:off x="1166768" y="853440"/>
            <a:ext cx="5460295" cy="4311470"/>
          </a:xfrm>
          <a:prstGeom prst="rect">
            <a:avLst/>
          </a:prstGeom>
        </p:spPr>
      </p:pic>
      <p:sp>
        <p:nvSpPr>
          <p:cNvPr id="4" name="Text Placeholder 3">
            <a:extLst>
              <a:ext uri="{FF2B5EF4-FFF2-40B4-BE49-F238E27FC236}">
                <a16:creationId xmlns:a16="http://schemas.microsoft.com/office/drawing/2014/main" id="{3ABC0FCC-48FD-2272-7C4F-D793A0971B60}"/>
              </a:ext>
            </a:extLst>
          </p:cNvPr>
          <p:cNvSpPr>
            <a:spLocks noGrp="1"/>
          </p:cNvSpPr>
          <p:nvPr>
            <p:ph type="body" sz="half" idx="2"/>
          </p:nvPr>
        </p:nvSpPr>
        <p:spPr>
          <a:xfrm>
            <a:off x="7823199" y="758857"/>
            <a:ext cx="3443514" cy="5357752"/>
          </a:xfrm>
        </p:spPr>
        <p:txBody>
          <a:bodyPr vert="horz" lIns="91440" tIns="45720" rIns="91440" bIns="45720" rtlCol="0" anchor="t">
            <a:noAutofit/>
          </a:bodyPr>
          <a:lstStyle/>
          <a:p>
            <a:r>
              <a:rPr lang="en-US" sz="2000" dirty="0">
                <a:ln w="22225">
                  <a:solidFill>
                    <a:schemeClr val="tx1"/>
                  </a:solidFill>
                  <a:miter lim="800000"/>
                </a:ln>
                <a:latin typeface="Aptos" panose="020B0004020202020204" pitchFamily="34" charset="0"/>
              </a:rPr>
              <a:t>I have personally viewed both paintings. The St. Louis Art Museum (I am originally from St. Louis) owns the Inness painting. The Mayhew work is owned by a private collector. I had interviewed Mayhew in his studio in California on three different occasions. Richard was my main graduate mentor at Penn State University. He acknowledged his Inness influence. However, his departure from Inness and the impressionists for that matter, was in his embrace of Abstract Expressionism and color field painting from the 1950’s through the 1960’s.</a:t>
            </a:r>
            <a:endParaRPr lang="en-US" sz="2000" dirty="0">
              <a:latin typeface="Aptos" panose="020B0004020202020204" pitchFamily="34" charset="0"/>
            </a:endParaRPr>
          </a:p>
        </p:txBody>
      </p:sp>
      <p:grpSp>
        <p:nvGrpSpPr>
          <p:cNvPr id="11" name="Group 10">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387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DA7C-309A-C763-8CA1-0969338A81CF}"/>
              </a:ext>
            </a:extLst>
          </p:cNvPr>
          <p:cNvSpPr>
            <a:spLocks noGrp="1"/>
          </p:cNvSpPr>
          <p:nvPr>
            <p:ph type="title"/>
          </p:nvPr>
        </p:nvSpPr>
        <p:spPr>
          <a:xfrm>
            <a:off x="839788" y="365126"/>
            <a:ext cx="10515600" cy="242642"/>
          </a:xfrm>
        </p:spPr>
        <p:txBody>
          <a:bodyPr>
            <a:normAutofit fontScale="90000"/>
          </a:bodyPr>
          <a:lstStyle/>
          <a:p>
            <a:br>
              <a:rPr lang="en-US" dirty="0"/>
            </a:br>
            <a:br>
              <a:rPr lang="en-US" dirty="0"/>
            </a:br>
            <a:br>
              <a:rPr lang="en-US" sz="3600" dirty="0"/>
            </a:br>
            <a:br>
              <a:rPr lang="en-US" sz="3600" dirty="0"/>
            </a:br>
            <a:r>
              <a:rPr lang="en-US" sz="2700" dirty="0">
                <a:latin typeface="Aptos" panose="020B0004020202020204" pitchFamily="34" charset="0"/>
              </a:rPr>
              <a:t>George Inness was a 19</a:t>
            </a:r>
            <a:r>
              <a:rPr lang="en-US" sz="2700" baseline="30000" dirty="0">
                <a:latin typeface="Aptos" panose="020B0004020202020204" pitchFamily="34" charset="0"/>
              </a:rPr>
              <a:t>th</a:t>
            </a:r>
            <a:r>
              <a:rPr lang="en-US" sz="2700" dirty="0">
                <a:latin typeface="Aptos" panose="020B0004020202020204" pitchFamily="34" charset="0"/>
              </a:rPr>
              <a:t> century white painter of a movement called </a:t>
            </a:r>
            <a:r>
              <a:rPr lang="en-US" sz="2700" i="1" dirty="0">
                <a:latin typeface="Aptos" panose="020B0004020202020204" pitchFamily="34" charset="0"/>
              </a:rPr>
              <a:t>tonalism. </a:t>
            </a:r>
            <a:r>
              <a:rPr lang="en-US" sz="2700" dirty="0">
                <a:latin typeface="Aptos" panose="020B0004020202020204" pitchFamily="34" charset="0"/>
              </a:rPr>
              <a:t>He also believed in </a:t>
            </a:r>
            <a:r>
              <a:rPr lang="en-US" sz="2700" b="0" i="0" dirty="0">
                <a:solidFill>
                  <a:srgbClr val="101518"/>
                </a:solidFill>
                <a:effectLst/>
                <a:latin typeface="Aptos" panose="020B0004020202020204" pitchFamily="34" charset="0"/>
              </a:rPr>
              <a:t>a system of philosophy </a:t>
            </a:r>
            <a:r>
              <a:rPr lang="en-US" sz="2700" dirty="0">
                <a:solidFill>
                  <a:srgbClr val="101518"/>
                </a:solidFill>
                <a:latin typeface="Aptos" panose="020B0004020202020204" pitchFamily="34" charset="0"/>
              </a:rPr>
              <a:t>referred to as </a:t>
            </a:r>
            <a:r>
              <a:rPr lang="en-US" sz="2700" b="1" i="1" dirty="0">
                <a:solidFill>
                  <a:srgbClr val="101518"/>
                </a:solidFill>
                <a:effectLst/>
                <a:latin typeface="Aptos" panose="020B0004020202020204" pitchFamily="34" charset="0"/>
              </a:rPr>
              <a:t>Transcendentalism</a:t>
            </a:r>
            <a:r>
              <a:rPr lang="en-US" sz="2700" i="1" dirty="0">
                <a:solidFill>
                  <a:srgbClr val="101518"/>
                </a:solidFill>
                <a:effectLst/>
                <a:latin typeface="Aptos" panose="020B0004020202020204" pitchFamily="34" charset="0"/>
              </a:rPr>
              <a:t>,</a:t>
            </a:r>
            <a:r>
              <a:rPr lang="en-US" sz="2700" b="0" i="0" dirty="0">
                <a:solidFill>
                  <a:srgbClr val="101518"/>
                </a:solidFill>
                <a:effectLst/>
                <a:latin typeface="Aptos" panose="020B0004020202020204" pitchFamily="34" charset="0"/>
              </a:rPr>
              <a:t> developed by Immanuel Kant. It is based on the idea that, to understand the nature of reality, one must first examine and analyze the reasoning process which governs the nature of experience.</a:t>
            </a:r>
            <a:r>
              <a:rPr lang="en-US" sz="2700" dirty="0">
                <a:latin typeface="Aptos" panose="020B0004020202020204" pitchFamily="34" charset="0"/>
              </a:rPr>
              <a:t> This artistic movement was based on a realistic approach to painting. Artists used realistic imagery, yet they softened and subdued the color tones  of their palette to suggest depth or atmospheric perspective.</a:t>
            </a:r>
          </a:p>
        </p:txBody>
      </p:sp>
      <p:sp>
        <p:nvSpPr>
          <p:cNvPr id="3" name="Text Placeholder 2">
            <a:extLst>
              <a:ext uri="{FF2B5EF4-FFF2-40B4-BE49-F238E27FC236}">
                <a16:creationId xmlns:a16="http://schemas.microsoft.com/office/drawing/2014/main" id="{6707C882-EC32-1D2C-CA35-ADC8C41BCEA4}"/>
              </a:ext>
            </a:extLst>
          </p:cNvPr>
          <p:cNvSpPr>
            <a:spLocks noGrp="1"/>
          </p:cNvSpPr>
          <p:nvPr>
            <p:ph type="body" idx="1"/>
          </p:nvPr>
        </p:nvSpPr>
        <p:spPr>
          <a:xfrm>
            <a:off x="862013" y="2818614"/>
            <a:ext cx="5157787" cy="242642"/>
          </a:xfrm>
        </p:spPr>
        <p:txBody>
          <a:bodyPr>
            <a:normAutofit fontScale="55000" lnSpcReduction="20000"/>
          </a:bodyPr>
          <a:lstStyle/>
          <a:p>
            <a:endParaRPr lang="en-US" dirty="0"/>
          </a:p>
        </p:txBody>
      </p:sp>
      <p:pic>
        <p:nvPicPr>
          <p:cNvPr id="7" name="Content Placeholder 7" descr="A landscape with trees and a mountain in the background&#10;&#10;AI-generated content may be incorrect.">
            <a:extLst>
              <a:ext uri="{FF2B5EF4-FFF2-40B4-BE49-F238E27FC236}">
                <a16:creationId xmlns:a16="http://schemas.microsoft.com/office/drawing/2014/main" id="{89F45934-E28B-D618-AC39-32271F060BF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63253" y="2833517"/>
            <a:ext cx="5713095" cy="3764807"/>
          </a:xfrm>
        </p:spPr>
      </p:pic>
      <p:sp>
        <p:nvSpPr>
          <p:cNvPr id="5" name="Text Placeholder 4">
            <a:extLst>
              <a:ext uri="{FF2B5EF4-FFF2-40B4-BE49-F238E27FC236}">
                <a16:creationId xmlns:a16="http://schemas.microsoft.com/office/drawing/2014/main" id="{C3142D94-89D1-216C-6D90-40AC6F564910}"/>
              </a:ext>
            </a:extLst>
          </p:cNvPr>
          <p:cNvSpPr>
            <a:spLocks noGrp="1"/>
          </p:cNvSpPr>
          <p:nvPr>
            <p:ph type="body" sz="quarter" idx="3"/>
          </p:nvPr>
        </p:nvSpPr>
        <p:spPr>
          <a:xfrm>
            <a:off x="6645896" y="2818614"/>
            <a:ext cx="4709491" cy="3228189"/>
          </a:xfrm>
        </p:spPr>
        <p:txBody>
          <a:bodyPr>
            <a:normAutofit fontScale="55000" lnSpcReduction="20000"/>
          </a:bodyPr>
          <a:lstStyle/>
          <a:p>
            <a:endParaRPr lang="en-US" dirty="0"/>
          </a:p>
        </p:txBody>
      </p:sp>
      <p:sp>
        <p:nvSpPr>
          <p:cNvPr id="6" name="Content Placeholder 5">
            <a:extLst>
              <a:ext uri="{FF2B5EF4-FFF2-40B4-BE49-F238E27FC236}">
                <a16:creationId xmlns:a16="http://schemas.microsoft.com/office/drawing/2014/main" id="{4DCFD89D-0FE0-0605-EE75-37ADCE8A22EB}"/>
              </a:ext>
            </a:extLst>
          </p:cNvPr>
          <p:cNvSpPr>
            <a:spLocks noGrp="1"/>
          </p:cNvSpPr>
          <p:nvPr>
            <p:ph sz="quarter" idx="4"/>
          </p:nvPr>
        </p:nvSpPr>
        <p:spPr>
          <a:xfrm>
            <a:off x="6172200" y="5608947"/>
            <a:ext cx="5183188" cy="580715"/>
          </a:xfrm>
        </p:spPr>
        <p:txBody>
          <a:bodyPr>
            <a:normAutofit/>
          </a:bodyPr>
          <a:lstStyle/>
          <a:p>
            <a:r>
              <a:rPr lang="en-US" b="0" i="0" dirty="0">
                <a:solidFill>
                  <a:srgbClr val="FFFFFF"/>
                </a:solidFill>
                <a:effectLst/>
                <a:latin typeface="system-ui"/>
              </a:rPr>
              <a:t>.</a:t>
            </a:r>
            <a:endParaRPr lang="en-US" dirty="0"/>
          </a:p>
        </p:txBody>
      </p:sp>
    </p:spTree>
    <p:extLst>
      <p:ext uri="{BB962C8B-B14F-4D97-AF65-F5344CB8AC3E}">
        <p14:creationId xmlns:p14="http://schemas.microsoft.com/office/powerpoint/2010/main" val="185064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78A3-4796-7520-A32D-5FD97D186AEF}"/>
              </a:ext>
            </a:extLst>
          </p:cNvPr>
          <p:cNvSpPr>
            <a:spLocks noGrp="1"/>
          </p:cNvSpPr>
          <p:nvPr>
            <p:ph type="title"/>
          </p:nvPr>
        </p:nvSpPr>
        <p:spPr>
          <a:xfrm>
            <a:off x="839788" y="365125"/>
            <a:ext cx="10515600" cy="67137"/>
          </a:xfrm>
        </p:spPr>
        <p:txBody>
          <a:bodyPr>
            <a:normAutofit fontScale="90000"/>
          </a:bodyPr>
          <a:lstStyle/>
          <a:p>
            <a:br>
              <a:rPr lang="en-US" dirty="0"/>
            </a:br>
            <a:br>
              <a:rPr lang="en-US" dirty="0"/>
            </a:br>
            <a:br>
              <a:rPr lang="en-US" dirty="0"/>
            </a:br>
            <a:br>
              <a:rPr lang="en-US" dirty="0"/>
            </a:br>
            <a:r>
              <a:rPr lang="en-US" sz="3100" dirty="0">
                <a:latin typeface="Aptos" panose="020B0004020202020204" pitchFamily="34" charset="0"/>
              </a:rPr>
              <a:t>Richard Mayhew, on the other hand ,was a 20</a:t>
            </a:r>
            <a:r>
              <a:rPr lang="en-US" sz="3100" baseline="30000" dirty="0">
                <a:latin typeface="Aptos" panose="020B0004020202020204" pitchFamily="34" charset="0"/>
              </a:rPr>
              <a:t>th</a:t>
            </a:r>
            <a:r>
              <a:rPr lang="en-US" sz="3100" dirty="0">
                <a:latin typeface="Aptos" panose="020B0004020202020204" pitchFamily="34" charset="0"/>
              </a:rPr>
              <a:t> through 21</a:t>
            </a:r>
            <a:r>
              <a:rPr lang="en-US" sz="3100" baseline="30000" dirty="0">
                <a:latin typeface="Aptos" panose="020B0004020202020204" pitchFamily="34" charset="0"/>
              </a:rPr>
              <a:t>st</a:t>
            </a:r>
            <a:r>
              <a:rPr lang="en-US" sz="3100" dirty="0">
                <a:latin typeface="Aptos" panose="020B0004020202020204" pitchFamily="34" charset="0"/>
              </a:rPr>
              <a:t> century painter with both African American and Native American heritage. Mayhew’s approach is less realist based and concerned more about how </a:t>
            </a:r>
            <a:r>
              <a:rPr lang="en-US" sz="3100" b="1" dirty="0">
                <a:latin typeface="Aptos" panose="020B0004020202020204" pitchFamily="34" charset="0"/>
              </a:rPr>
              <a:t>color</a:t>
            </a:r>
            <a:r>
              <a:rPr lang="en-US" sz="3100" dirty="0">
                <a:latin typeface="Aptos" panose="020B0004020202020204" pitchFamily="34" charset="0"/>
              </a:rPr>
              <a:t> affects the eye and mind, in terms of afterimages or simultaneous contrast.</a:t>
            </a:r>
          </a:p>
        </p:txBody>
      </p:sp>
      <p:sp>
        <p:nvSpPr>
          <p:cNvPr id="3" name="Text Placeholder 2">
            <a:extLst>
              <a:ext uri="{FF2B5EF4-FFF2-40B4-BE49-F238E27FC236}">
                <a16:creationId xmlns:a16="http://schemas.microsoft.com/office/drawing/2014/main" id="{60630BF3-01B3-DB98-497A-E404BBAB61D7}"/>
              </a:ext>
            </a:extLst>
          </p:cNvPr>
          <p:cNvSpPr>
            <a:spLocks noGrp="1"/>
          </p:cNvSpPr>
          <p:nvPr>
            <p:ph type="body" idx="1"/>
          </p:nvPr>
        </p:nvSpPr>
        <p:spPr>
          <a:xfrm>
            <a:off x="839788" y="2842953"/>
            <a:ext cx="5157787" cy="290944"/>
          </a:xfrm>
        </p:spPr>
        <p:txBody>
          <a:bodyPr>
            <a:normAutofit fontScale="25000" lnSpcReduction="20000"/>
          </a:bodyPr>
          <a:lstStyle/>
          <a:p>
            <a:endParaRPr lang="en-US" dirty="0"/>
          </a:p>
        </p:txBody>
      </p:sp>
      <p:pic>
        <p:nvPicPr>
          <p:cNvPr id="8" name="Content Placeholder 7" descr="A painting of a landscape with trees&#10;&#10;AI-generated content may be incorrect.">
            <a:extLst>
              <a:ext uri="{FF2B5EF4-FFF2-40B4-BE49-F238E27FC236}">
                <a16:creationId xmlns:a16="http://schemas.microsoft.com/office/drawing/2014/main" id="{C6ACAD14-769F-1879-81B4-A401DE56995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66237" y="2535598"/>
            <a:ext cx="4963724" cy="4181817"/>
          </a:xfrm>
        </p:spPr>
      </p:pic>
      <p:sp>
        <p:nvSpPr>
          <p:cNvPr id="5" name="Text Placeholder 4">
            <a:extLst>
              <a:ext uri="{FF2B5EF4-FFF2-40B4-BE49-F238E27FC236}">
                <a16:creationId xmlns:a16="http://schemas.microsoft.com/office/drawing/2014/main" id="{9EDE0AE1-6536-518E-AF39-B3043F9D13C5}"/>
              </a:ext>
            </a:extLst>
          </p:cNvPr>
          <p:cNvSpPr>
            <a:spLocks noGrp="1"/>
          </p:cNvSpPr>
          <p:nvPr>
            <p:ph type="body" sz="quarter" idx="3"/>
          </p:nvPr>
        </p:nvSpPr>
        <p:spPr>
          <a:xfrm>
            <a:off x="923998" y="2468512"/>
            <a:ext cx="10191606" cy="134173"/>
          </a:xfrm>
        </p:spPr>
        <p:txBody>
          <a:bodyPr>
            <a:normAutofit fontScale="25000" lnSpcReduction="20000"/>
          </a:bodyPr>
          <a:lstStyle/>
          <a:p>
            <a:endParaRPr lang="en-US" dirty="0"/>
          </a:p>
        </p:txBody>
      </p:sp>
      <p:pic>
        <p:nvPicPr>
          <p:cNvPr id="7" name="Content Placeholder 6" descr="A green arrow in a square">
            <a:extLst>
              <a:ext uri="{FF2B5EF4-FFF2-40B4-BE49-F238E27FC236}">
                <a16:creationId xmlns:a16="http://schemas.microsoft.com/office/drawing/2014/main" id="{48FC5FBC-63FE-F67B-A371-51448B97143D}"/>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668294" y="3299619"/>
            <a:ext cx="4191000" cy="2095500"/>
          </a:xfrm>
        </p:spPr>
      </p:pic>
    </p:spTree>
    <p:extLst>
      <p:ext uri="{BB962C8B-B14F-4D97-AF65-F5344CB8AC3E}">
        <p14:creationId xmlns:p14="http://schemas.microsoft.com/office/powerpoint/2010/main" val="87578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61EB-5804-DC85-9185-93180F2E8121}"/>
              </a:ext>
            </a:extLst>
          </p:cNvPr>
          <p:cNvSpPr>
            <a:spLocks noGrp="1"/>
          </p:cNvSpPr>
          <p:nvPr>
            <p:ph type="title"/>
          </p:nvPr>
        </p:nvSpPr>
        <p:spPr>
          <a:xfrm>
            <a:off x="267652" y="266621"/>
            <a:ext cx="11924348" cy="803431"/>
          </a:xfrm>
        </p:spPr>
        <p:txBody>
          <a:bodyPr>
            <a:normAutofit fontScale="90000"/>
          </a:bodyPr>
          <a:lstStyle/>
          <a:p>
            <a:br>
              <a:rPr lang="en-US" dirty="0"/>
            </a:br>
            <a:r>
              <a:rPr lang="en-US" sz="2000" b="1" dirty="0">
                <a:latin typeface="Aptos Display" panose="020B0004020202020204" pitchFamily="34" charset="0"/>
              </a:rPr>
              <a:t>Differences: </a:t>
            </a:r>
            <a:br>
              <a:rPr lang="en-US" sz="2000" b="1" dirty="0">
                <a:latin typeface="Aptos Display" panose="020B0004020202020204" pitchFamily="34" charset="0"/>
              </a:rPr>
            </a:br>
            <a:r>
              <a:rPr lang="en-US" sz="2000" dirty="0">
                <a:latin typeface="Aptos Display" panose="020B0004020202020204" pitchFamily="34" charset="0"/>
              </a:rPr>
              <a:t>Inness was self taught, whereas Mayhew studied with great American painters such as Edwin Dickinson, Hans Hofmann, Yasuo Kuniyoshi and Rubin Tam. Inness was locked into a tonalist mindset which demanded a stylistic approach based on specific locales he had seen on location when painting outdoors or En plein air. Mayhew sketched and absorbed his study of the land in relation to his belief of a </a:t>
            </a:r>
            <a:r>
              <a:rPr lang="en-US" sz="2000" b="1" i="1" dirty="0">
                <a:latin typeface="Aptos Display" panose="020B0004020202020204" pitchFamily="34" charset="0"/>
              </a:rPr>
              <a:t>universal</a:t>
            </a:r>
            <a:r>
              <a:rPr lang="en-US" sz="2000" b="1" dirty="0">
                <a:latin typeface="Aptos Display" panose="020B0004020202020204" pitchFamily="34" charset="0"/>
              </a:rPr>
              <a:t> </a:t>
            </a:r>
            <a:r>
              <a:rPr lang="en-US" sz="2000" dirty="0">
                <a:latin typeface="Aptos Display" panose="020B0004020202020204" pitchFamily="34" charset="0"/>
              </a:rPr>
              <a:t>landscape he refers to as a </a:t>
            </a:r>
            <a:r>
              <a:rPr lang="en-US" sz="2000" b="1" i="1" dirty="0">
                <a:latin typeface="Aptos Display" panose="020B0004020202020204" pitchFamily="34" charset="0"/>
              </a:rPr>
              <a:t>mindscape. </a:t>
            </a:r>
            <a:r>
              <a:rPr lang="en-US" sz="2000" dirty="0">
                <a:latin typeface="Aptos Display" panose="020B0004020202020204" pitchFamily="34" charset="0"/>
              </a:rPr>
              <a:t>Thus, all of  his life experiences  coalesce or come together in his painting process. Memories and </a:t>
            </a:r>
            <a:r>
              <a:rPr lang="en-US" sz="2000" b="1" dirty="0">
                <a:latin typeface="Aptos Display" panose="020B0004020202020204" pitchFamily="34" charset="0"/>
              </a:rPr>
              <a:t>Color</a:t>
            </a:r>
            <a:r>
              <a:rPr lang="en-US" sz="2000" dirty="0">
                <a:latin typeface="Aptos Display" panose="020B0004020202020204" pitchFamily="34" charset="0"/>
              </a:rPr>
              <a:t> theory and application were  the most important elements for Mayhew, as colors are always in flux or change as one views each painting.</a:t>
            </a:r>
          </a:p>
        </p:txBody>
      </p:sp>
      <p:sp>
        <p:nvSpPr>
          <p:cNvPr id="3" name="Text Placeholder 2">
            <a:extLst>
              <a:ext uri="{FF2B5EF4-FFF2-40B4-BE49-F238E27FC236}">
                <a16:creationId xmlns:a16="http://schemas.microsoft.com/office/drawing/2014/main" id="{79602D39-1981-E890-C625-A6326B5ECAFA}"/>
              </a:ext>
            </a:extLst>
          </p:cNvPr>
          <p:cNvSpPr>
            <a:spLocks noGrp="1"/>
          </p:cNvSpPr>
          <p:nvPr>
            <p:ph type="body" idx="1"/>
          </p:nvPr>
        </p:nvSpPr>
        <p:spPr>
          <a:xfrm>
            <a:off x="839788" y="2262433"/>
            <a:ext cx="5157787" cy="242642"/>
          </a:xfrm>
        </p:spPr>
        <p:txBody>
          <a:bodyPr>
            <a:normAutofit fontScale="55000" lnSpcReduction="20000"/>
          </a:bodyPr>
          <a:lstStyle/>
          <a:p>
            <a:endParaRPr lang="en-US" dirty="0"/>
          </a:p>
        </p:txBody>
      </p:sp>
      <p:pic>
        <p:nvPicPr>
          <p:cNvPr id="8" name="Content Placeholder 7" descr="A person standing next to a painting&#10;&#10;AI-generated content may be incorrect.">
            <a:extLst>
              <a:ext uri="{FF2B5EF4-FFF2-40B4-BE49-F238E27FC236}">
                <a16:creationId xmlns:a16="http://schemas.microsoft.com/office/drawing/2014/main" id="{8D977E8E-CCCB-6787-CFAE-3C8F7DEA41E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8698" y="2051436"/>
            <a:ext cx="6013572" cy="4011006"/>
          </a:xfrm>
        </p:spPr>
      </p:pic>
      <p:sp>
        <p:nvSpPr>
          <p:cNvPr id="5" name="Text Placeholder 4">
            <a:extLst>
              <a:ext uri="{FF2B5EF4-FFF2-40B4-BE49-F238E27FC236}">
                <a16:creationId xmlns:a16="http://schemas.microsoft.com/office/drawing/2014/main" id="{88B6059D-88D4-085D-ED93-4C0A986F6E18}"/>
              </a:ext>
            </a:extLst>
          </p:cNvPr>
          <p:cNvSpPr>
            <a:spLocks noGrp="1"/>
          </p:cNvSpPr>
          <p:nvPr>
            <p:ph type="body" sz="quarter" idx="3"/>
          </p:nvPr>
        </p:nvSpPr>
        <p:spPr>
          <a:xfrm flipV="1">
            <a:off x="6172200" y="2505074"/>
            <a:ext cx="5183188" cy="360045"/>
          </a:xfrm>
        </p:spPr>
        <p:txBody>
          <a:bodyPr>
            <a:normAutofit fontScale="55000" lnSpcReduction="20000"/>
          </a:bodyPr>
          <a:lstStyle/>
          <a:p>
            <a:endParaRPr lang="en-US" dirty="0"/>
          </a:p>
        </p:txBody>
      </p:sp>
      <p:sp>
        <p:nvSpPr>
          <p:cNvPr id="6" name="Content Placeholder 5">
            <a:extLst>
              <a:ext uri="{FF2B5EF4-FFF2-40B4-BE49-F238E27FC236}">
                <a16:creationId xmlns:a16="http://schemas.microsoft.com/office/drawing/2014/main" id="{E22D44FF-6D2A-739D-315C-A5090ADB0DF5}"/>
              </a:ext>
            </a:extLst>
          </p:cNvPr>
          <p:cNvSpPr>
            <a:spLocks noGrp="1"/>
          </p:cNvSpPr>
          <p:nvPr>
            <p:ph sz="quarter" idx="4"/>
          </p:nvPr>
        </p:nvSpPr>
        <p:spPr>
          <a:xfrm>
            <a:off x="6599582" y="1974716"/>
            <a:ext cx="4755805" cy="4214948"/>
          </a:xfrm>
        </p:spPr>
        <p:txBody>
          <a:bodyPr>
            <a:normAutofit fontScale="92500"/>
          </a:bodyPr>
          <a:lstStyle/>
          <a:p>
            <a:pPr marL="0" indent="0">
              <a:buNone/>
            </a:pPr>
            <a:r>
              <a:rPr lang="en-US" sz="2400" dirty="0"/>
              <a:t>Here, Mayhew stands next to an untitled painting at age 95.To quote:</a:t>
            </a:r>
          </a:p>
          <a:p>
            <a:pPr marL="0" indent="0">
              <a:buNone/>
            </a:pPr>
            <a:r>
              <a:rPr lang="en-US" sz="2400" dirty="0"/>
              <a:t> …</a:t>
            </a:r>
            <a:r>
              <a:rPr lang="en-US" sz="2400" b="1" i="1" dirty="0"/>
              <a:t>But the influence of place and environment and community play into the creative consciousness. The unique sensibility of the creative mind-set, is an important quality. For me, ethnicity is more about emotional interpretation than identifying with a particular place. My mindscapes are also about the healing of that long trauma that the black and native communities have experienced collectively…</a:t>
            </a:r>
          </a:p>
        </p:txBody>
      </p:sp>
    </p:spTree>
    <p:extLst>
      <p:ext uri="{BB962C8B-B14F-4D97-AF65-F5344CB8AC3E}">
        <p14:creationId xmlns:p14="http://schemas.microsoft.com/office/powerpoint/2010/main" val="370880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0587-4F59-78A9-DCDE-385510643FC6}"/>
              </a:ext>
            </a:extLst>
          </p:cNvPr>
          <p:cNvSpPr>
            <a:spLocks noGrp="1"/>
          </p:cNvSpPr>
          <p:nvPr>
            <p:ph type="title"/>
          </p:nvPr>
        </p:nvSpPr>
        <p:spPr>
          <a:noFill/>
        </p:spPr>
        <p:txBody>
          <a:bodyPr>
            <a:normAutofit fontScale="90000"/>
          </a:bodyPr>
          <a:lstStyle/>
          <a:p>
            <a:br>
              <a:rPr lang="en-US" dirty="0"/>
            </a:br>
            <a:br>
              <a:rPr lang="en-US" dirty="0"/>
            </a:br>
            <a:br>
              <a:rPr lang="en-US" dirty="0"/>
            </a:br>
            <a:r>
              <a:rPr lang="en-US" sz="3100" dirty="0">
                <a:latin typeface="Aptos" panose="020B0004020202020204" pitchFamily="34" charset="0"/>
              </a:rPr>
              <a:t>Mayhew had also alluded to his interest in a scientific approach regarding the phenomena of simultaneous contrast or after image. It is well known that French Impressionist painters  such as Georges </a:t>
            </a:r>
            <a:r>
              <a:rPr lang="en-US" sz="3100" dirty="0" err="1">
                <a:latin typeface="Aptos" panose="020B0004020202020204" pitchFamily="34" charset="0"/>
              </a:rPr>
              <a:t>Suerat</a:t>
            </a:r>
            <a:r>
              <a:rPr lang="en-US" sz="3100" dirty="0">
                <a:latin typeface="Aptos" panose="020B0004020202020204" pitchFamily="34" charset="0"/>
              </a:rPr>
              <a:t> were influenced by Michel Chevreul, a French chemist, who lived from1786-1889</a:t>
            </a:r>
            <a:r>
              <a:rPr lang="en-US" sz="3600" dirty="0">
                <a:latin typeface="Aptos" panose="020B0004020202020204" pitchFamily="34" charset="0"/>
              </a:rPr>
              <a:t>.</a:t>
            </a:r>
          </a:p>
        </p:txBody>
      </p:sp>
      <p:sp>
        <p:nvSpPr>
          <p:cNvPr id="3" name="Text Placeholder 2">
            <a:extLst>
              <a:ext uri="{FF2B5EF4-FFF2-40B4-BE49-F238E27FC236}">
                <a16:creationId xmlns:a16="http://schemas.microsoft.com/office/drawing/2014/main" id="{99BA5801-0D17-FCE1-302D-DED03BC5E8FC}"/>
              </a:ext>
            </a:extLst>
          </p:cNvPr>
          <p:cNvSpPr>
            <a:spLocks noGrp="1"/>
          </p:cNvSpPr>
          <p:nvPr>
            <p:ph type="body" idx="1"/>
          </p:nvPr>
        </p:nvSpPr>
        <p:spPr>
          <a:xfrm flipV="1">
            <a:off x="839788" y="2505074"/>
            <a:ext cx="5004831" cy="256979"/>
          </a:xfrm>
        </p:spPr>
        <p:txBody>
          <a:bodyPr>
            <a:normAutofit fontScale="25000" lnSpcReduction="20000"/>
          </a:bodyPr>
          <a:lstStyle/>
          <a:p>
            <a:endParaRPr lang="en-US" dirty="0"/>
          </a:p>
        </p:txBody>
      </p:sp>
      <p:pic>
        <p:nvPicPr>
          <p:cNvPr id="8" name="Content Placeholder 7" descr="A color wheel with a circle in center&#10;&#10;AI-generated content may be incorrect.">
            <a:extLst>
              <a:ext uri="{FF2B5EF4-FFF2-40B4-BE49-F238E27FC236}">
                <a16:creationId xmlns:a16="http://schemas.microsoft.com/office/drawing/2014/main" id="{E67E3471-3FEC-78DD-9682-C20DA7D7F35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93528" y="2966251"/>
            <a:ext cx="2920650" cy="3684588"/>
          </a:xfrm>
        </p:spPr>
      </p:pic>
      <p:sp>
        <p:nvSpPr>
          <p:cNvPr id="5" name="Text Placeholder 4">
            <a:extLst>
              <a:ext uri="{FF2B5EF4-FFF2-40B4-BE49-F238E27FC236}">
                <a16:creationId xmlns:a16="http://schemas.microsoft.com/office/drawing/2014/main" id="{DA79FB78-5D75-12EF-FFAA-D7FA1A83E81B}"/>
              </a:ext>
            </a:extLst>
          </p:cNvPr>
          <p:cNvSpPr>
            <a:spLocks noGrp="1"/>
          </p:cNvSpPr>
          <p:nvPr>
            <p:ph type="body" sz="quarter" idx="3"/>
          </p:nvPr>
        </p:nvSpPr>
        <p:spPr>
          <a:xfrm flipV="1">
            <a:off x="6172200" y="2573517"/>
            <a:ext cx="5183188" cy="45719"/>
          </a:xfrm>
        </p:spPr>
        <p:txBody>
          <a:bodyPr>
            <a:normAutofit fontScale="25000" lnSpcReduction="20000"/>
          </a:bodyPr>
          <a:lstStyle/>
          <a:p>
            <a:endParaRPr lang="en-US" dirty="0"/>
          </a:p>
        </p:txBody>
      </p:sp>
      <p:sp>
        <p:nvSpPr>
          <p:cNvPr id="6" name="Content Placeholder 5">
            <a:extLst>
              <a:ext uri="{FF2B5EF4-FFF2-40B4-BE49-F238E27FC236}">
                <a16:creationId xmlns:a16="http://schemas.microsoft.com/office/drawing/2014/main" id="{AD6FF155-D898-ED32-5546-752FBC562FE9}"/>
              </a:ext>
            </a:extLst>
          </p:cNvPr>
          <p:cNvSpPr>
            <a:spLocks noGrp="1"/>
          </p:cNvSpPr>
          <p:nvPr>
            <p:ph sz="quarter" idx="4"/>
          </p:nvPr>
        </p:nvSpPr>
        <p:spPr>
          <a:xfrm>
            <a:off x="5495827" y="3108960"/>
            <a:ext cx="5859561" cy="3338196"/>
          </a:xfrm>
        </p:spPr>
        <p:txBody>
          <a:bodyPr>
            <a:normAutofit fontScale="92500"/>
          </a:bodyPr>
          <a:lstStyle/>
          <a:p>
            <a:pPr marL="0" indent="0">
              <a:buNone/>
            </a:pPr>
            <a:r>
              <a:rPr lang="en-US" b="0" i="0" dirty="0">
                <a:solidFill>
                  <a:srgbClr val="000000"/>
                </a:solidFill>
                <a:effectLst/>
                <a:latin typeface="Aptos Display" panose="020B0004020202020204" pitchFamily="34" charset="0"/>
              </a:rPr>
              <a:t>Here, Chevreul’s color model represented the complete range of shades, tones and tins of every hue, but his concept of tone confounded lightness (value) and saturation. Chevreul identified a fundamental law of the</a:t>
            </a:r>
            <a:r>
              <a:rPr lang="en-US" b="1" i="0" dirty="0">
                <a:solidFill>
                  <a:srgbClr val="000000"/>
                </a:solidFill>
                <a:effectLst/>
                <a:latin typeface="Aptos Display" panose="020B0004020202020204" pitchFamily="34" charset="0"/>
              </a:rPr>
              <a:t> simultaneous contrast </a:t>
            </a:r>
            <a:r>
              <a:rPr lang="en-US" b="0" i="0" dirty="0">
                <a:solidFill>
                  <a:srgbClr val="000000"/>
                </a:solidFill>
                <a:effectLst/>
                <a:latin typeface="Aptos Display" panose="020B0004020202020204" pitchFamily="34" charset="0"/>
              </a:rPr>
              <a:t>of colors which detailed the effects that proximity between two colors has on what the eye sees.</a:t>
            </a:r>
            <a:endParaRPr lang="en-US" dirty="0">
              <a:latin typeface="Aptos Display" panose="020B0004020202020204" pitchFamily="34" charset="0"/>
            </a:endParaRPr>
          </a:p>
          <a:p>
            <a:endParaRPr lang="en-US" dirty="0"/>
          </a:p>
        </p:txBody>
      </p:sp>
    </p:spTree>
    <p:extLst>
      <p:ext uri="{BB962C8B-B14F-4D97-AF65-F5344CB8AC3E}">
        <p14:creationId xmlns:p14="http://schemas.microsoft.com/office/powerpoint/2010/main" val="355016452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451</TotalTime>
  <Words>1045</Words>
  <Application>Microsoft Office PowerPoint</Application>
  <PresentationFormat>Widescreen</PresentationFormat>
  <Paragraphs>32</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Aptos Black</vt:lpstr>
      <vt:lpstr>Aptos Display</vt:lpstr>
      <vt:lpstr>Arial</vt:lpstr>
      <vt:lpstr>Calibri</vt:lpstr>
      <vt:lpstr>Calibri Light</vt:lpstr>
      <vt:lpstr>system-ui</vt:lpstr>
      <vt:lpstr>Office 2013 - 2022 Theme</vt:lpstr>
      <vt:lpstr>George Inness and Richard Mayhew:</vt:lpstr>
      <vt:lpstr>Comparanda(to compare): The painters and their respective visions </vt:lpstr>
      <vt:lpstr>Artist Quotes…  Different visions</vt:lpstr>
      <vt:lpstr>We will now discus two works of art using comparanda by two landscape painters:</vt:lpstr>
      <vt:lpstr>PowerPoint Presentation</vt:lpstr>
      <vt:lpstr>    George Inness was a 19th century white painter of a movement called tonalism. He also believed in a system of philosophy referred to as Transcendentalism, developed by Immanuel Kant. It is based on the idea that, to understand the nature of reality, one must first examine and analyze the reasoning process which governs the nature of experience. This artistic movement was based on a realistic approach to painting. Artists used realistic imagery, yet they softened and subdued the color tones  of their palette to suggest depth or atmospheric perspective.</vt:lpstr>
      <vt:lpstr>    Richard Mayhew, on the other hand ,was a 20th through 21st century painter with both African American and Native American heritage. Mayhew’s approach is less realist based and concerned more about how color affects the eye and mind, in terms of afterimages or simultaneous contrast.</vt:lpstr>
      <vt:lpstr> Differences:  Inness was self taught, whereas Mayhew studied with great American painters such as Edwin Dickinson, Hans Hofmann, Yasuo Kuniyoshi and Rubin Tam. Inness was locked into a tonalist mindset which demanded a stylistic approach based on specific locales he had seen on location when painting outdoors or En plein air. Mayhew sketched and absorbed his study of the land in relation to his belief of a universal landscape he refers to as a mindscape. Thus, all of  his life experiences  coalesce or come together in his painting process. Memories and Color theory and application were  the most important elements for Mayhew, as colors are always in flux or change as one views each painting.</vt:lpstr>
      <vt:lpstr>   Mayhew had also alluded to his interest in a scientific approach regarding the phenomena of simultaneous contrast or after image. It is well known that French Impressionist painters  such as Georges Suerat were influenced by Michel Chevreul, a French chemist, who lived from1786-1889.</vt:lpstr>
      <vt:lpstr>In conclusion, both American artists used landscape as subject matter, painted in oil on canvas , yet had different approaches regarding composition , painting sizes, the element of color (realistic ,detailed and mostly small format for Inness vs. acidic intense, abstract and simplistic color and large format for Mayhew).Both artists were products of their time, yet arrived at very different meanings for their respective paintings. Inness was more concerned with transcendentalism, the view that nature, including human beings, has the power and authority traditionally attributed to an independent deity. Whereas Mayhew used color as symbolic of his personal ethnicity, in that both his African and Native American’s blood is in the soil of the United States. He was also keenly aware that intense color has the power to affect our consciousness and make us aware of truly human aspects his mindscapes have on our being!</vt:lpstr>
      <vt:lpstr>Mayhew and I at a Chicago gallery in 2005</vt:lpstr>
      <vt:lpstr>https://youtu.be/LBiddIDb1Vc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Harmon</dc:creator>
  <cp:lastModifiedBy>David Harmon</cp:lastModifiedBy>
  <cp:revision>14</cp:revision>
  <dcterms:created xsi:type="dcterms:W3CDTF">2025-03-06T03:05:55Z</dcterms:created>
  <dcterms:modified xsi:type="dcterms:W3CDTF">2025-03-07T01:59:40Z</dcterms:modified>
</cp:coreProperties>
</file>