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6" r:id="rId7"/>
    <p:sldId id="263" r:id="rId8"/>
    <p:sldId id="270" r:id="rId9"/>
    <p:sldId id="262" r:id="rId10"/>
    <p:sldId id="264" r:id="rId11"/>
    <p:sldId id="267" r:id="rId12"/>
    <p:sldId id="26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7" autoAdjust="0"/>
    <p:restoredTop sz="94660"/>
  </p:normalViewPr>
  <p:slideViewPr>
    <p:cSldViewPr snapToGrid="0">
      <p:cViewPr varScale="1">
        <p:scale>
          <a:sx n="57" d="100"/>
          <a:sy n="57" d="100"/>
        </p:scale>
        <p:origin x="117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Harmon" userId="0edb735bf8876456" providerId="LiveId" clId="{EF25C0AC-918B-44E5-8492-14066BDB7C4D}"/>
    <pc:docChg chg="custSel modSld">
      <pc:chgData name="David Harmon" userId="0edb735bf8876456" providerId="LiveId" clId="{EF25C0AC-918B-44E5-8492-14066BDB7C4D}" dt="2025-03-31T00:50:38.736" v="460" actId="33524"/>
      <pc:docMkLst>
        <pc:docMk/>
      </pc:docMkLst>
      <pc:sldChg chg="modSp mod">
        <pc:chgData name="David Harmon" userId="0edb735bf8876456" providerId="LiveId" clId="{EF25C0AC-918B-44E5-8492-14066BDB7C4D}" dt="2025-03-31T00:38:25.904" v="453" actId="20577"/>
        <pc:sldMkLst>
          <pc:docMk/>
          <pc:sldMk cId="2868161314" sldId="261"/>
        </pc:sldMkLst>
        <pc:spChg chg="mod">
          <ac:chgData name="David Harmon" userId="0edb735bf8876456" providerId="LiveId" clId="{EF25C0AC-918B-44E5-8492-14066BDB7C4D}" dt="2025-03-31T00:38:25.904" v="453" actId="20577"/>
          <ac:spMkLst>
            <pc:docMk/>
            <pc:sldMk cId="2868161314" sldId="261"/>
            <ac:spMk id="2" creationId="{E2165737-8E34-39F4-7A48-B03CCA616225}"/>
          </ac:spMkLst>
        </pc:spChg>
      </pc:sldChg>
      <pc:sldChg chg="modSp mod">
        <pc:chgData name="David Harmon" userId="0edb735bf8876456" providerId="LiveId" clId="{EF25C0AC-918B-44E5-8492-14066BDB7C4D}" dt="2025-03-31T00:44:54.710" v="458" actId="20577"/>
        <pc:sldMkLst>
          <pc:docMk/>
          <pc:sldMk cId="1672619346" sldId="262"/>
        </pc:sldMkLst>
        <pc:spChg chg="mod">
          <ac:chgData name="David Harmon" userId="0edb735bf8876456" providerId="LiveId" clId="{EF25C0AC-918B-44E5-8492-14066BDB7C4D}" dt="2025-03-31T00:44:54.710" v="458" actId="20577"/>
          <ac:spMkLst>
            <pc:docMk/>
            <pc:sldMk cId="1672619346" sldId="262"/>
            <ac:spMk id="2" creationId="{81D1AB6F-1D1A-0441-07D3-E2F688895FDE}"/>
          </ac:spMkLst>
        </pc:spChg>
      </pc:sldChg>
      <pc:sldChg chg="modSp mod">
        <pc:chgData name="David Harmon" userId="0edb735bf8876456" providerId="LiveId" clId="{EF25C0AC-918B-44E5-8492-14066BDB7C4D}" dt="2025-03-31T00:50:38.736" v="460" actId="33524"/>
        <pc:sldMkLst>
          <pc:docMk/>
          <pc:sldMk cId="1596264286" sldId="265"/>
        </pc:sldMkLst>
        <pc:spChg chg="mod">
          <ac:chgData name="David Harmon" userId="0edb735bf8876456" providerId="LiveId" clId="{EF25C0AC-918B-44E5-8492-14066BDB7C4D}" dt="2025-03-31T00:50:38.736" v="460" actId="33524"/>
          <ac:spMkLst>
            <pc:docMk/>
            <pc:sldMk cId="1596264286" sldId="265"/>
            <ac:spMk id="2" creationId="{BFBD0666-138E-9A3E-0EFA-87739398A0C2}"/>
          </ac:spMkLst>
        </pc:spChg>
      </pc:sldChg>
      <pc:sldChg chg="modSp mod">
        <pc:chgData name="David Harmon" userId="0edb735bf8876456" providerId="LiveId" clId="{EF25C0AC-918B-44E5-8492-14066BDB7C4D}" dt="2025-03-31T00:21:54.532" v="135" actId="20577"/>
        <pc:sldMkLst>
          <pc:docMk/>
          <pc:sldMk cId="687085989" sldId="268"/>
        </pc:sldMkLst>
        <pc:spChg chg="mod">
          <ac:chgData name="David Harmon" userId="0edb735bf8876456" providerId="LiveId" clId="{EF25C0AC-918B-44E5-8492-14066BDB7C4D}" dt="2025-03-31T00:21:54.532" v="135" actId="20577"/>
          <ac:spMkLst>
            <pc:docMk/>
            <pc:sldMk cId="687085989" sldId="268"/>
            <ac:spMk id="2" creationId="{6EA561D4-C278-3302-5BA7-443776739DD5}"/>
          </ac:spMkLst>
        </pc:spChg>
      </pc:sldChg>
      <pc:sldChg chg="modSp mod">
        <pc:chgData name="David Harmon" userId="0edb735bf8876456" providerId="LiveId" clId="{EF25C0AC-918B-44E5-8492-14066BDB7C4D}" dt="2025-03-31T00:49:24.261" v="459" actId="20577"/>
        <pc:sldMkLst>
          <pc:docMk/>
          <pc:sldMk cId="3034609457" sldId="270"/>
        </pc:sldMkLst>
        <pc:spChg chg="mod">
          <ac:chgData name="David Harmon" userId="0edb735bf8876456" providerId="LiveId" clId="{EF25C0AC-918B-44E5-8492-14066BDB7C4D}" dt="2025-03-31T00:49:24.261" v="459" actId="20577"/>
          <ac:spMkLst>
            <pc:docMk/>
            <pc:sldMk cId="3034609457" sldId="270"/>
            <ac:spMk id="2" creationId="{12B85D83-7476-4966-ABAC-E2C2742558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0C36-0250-4486-9AD7-78BC018B44FE}"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1A4BC-3961-4973-BFE0-250B2B3A02CA}" type="slidenum">
              <a:rPr lang="en-US" smtClean="0"/>
              <a:t>‹#›</a:t>
            </a:fld>
            <a:endParaRPr lang="en-US"/>
          </a:p>
        </p:txBody>
      </p:sp>
    </p:spTree>
    <p:extLst>
      <p:ext uri="{BB962C8B-B14F-4D97-AF65-F5344CB8AC3E}">
        <p14:creationId xmlns:p14="http://schemas.microsoft.com/office/powerpoint/2010/main" val="180628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7507-270F-4AC9-8A1B-46F01E953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88E73-4856-59D7-F0EC-CF748B449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9D593E-B49F-0445-2938-38F7DF0871DD}"/>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5" name="Footer Placeholder 4">
            <a:extLst>
              <a:ext uri="{FF2B5EF4-FFF2-40B4-BE49-F238E27FC236}">
                <a16:creationId xmlns:a16="http://schemas.microsoft.com/office/drawing/2014/main" id="{F343FB41-852B-3DD6-7B6D-5A8C3C137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3A83A-9323-83A0-EF0E-A7DF238EBB05}"/>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81245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EC40-5972-3433-457F-48C50027FA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F436A-4B2A-591F-E3CA-097CC19CE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81392-2878-329A-9AD6-E3655EE381E0}"/>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5" name="Footer Placeholder 4">
            <a:extLst>
              <a:ext uri="{FF2B5EF4-FFF2-40B4-BE49-F238E27FC236}">
                <a16:creationId xmlns:a16="http://schemas.microsoft.com/office/drawing/2014/main" id="{772DB8AF-567B-67BD-BF4A-B8155EA9E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B3136-41B1-9B98-3D28-53DFF1A127A4}"/>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155540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1BE7-3EC7-22C9-51AE-CAC936389D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FFFEB-E2F3-3D68-A85F-F146F621E7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57B17-28B5-EB37-C798-422E791FAA47}"/>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5" name="Footer Placeholder 4">
            <a:extLst>
              <a:ext uri="{FF2B5EF4-FFF2-40B4-BE49-F238E27FC236}">
                <a16:creationId xmlns:a16="http://schemas.microsoft.com/office/drawing/2014/main" id="{014EA09F-A484-F932-4060-3E21F4344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F5A37-6538-DDC7-71ED-CC82C3D7CE17}"/>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89291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51B5-D828-B3A7-F97E-583F9FE8F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665C1-188E-D016-DA75-DC974F8A0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DACF2-4D87-A341-5D40-5568FB24AFE9}"/>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5" name="Footer Placeholder 4">
            <a:extLst>
              <a:ext uri="{FF2B5EF4-FFF2-40B4-BE49-F238E27FC236}">
                <a16:creationId xmlns:a16="http://schemas.microsoft.com/office/drawing/2014/main" id="{400B9C31-0292-7CF0-7E7E-5FCE1FE85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20FFC-7B51-E047-F764-C999159EF9C5}"/>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10488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8DA4-7D1F-73D9-1A0E-5C962E2F7D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CB97A0-11EA-F08A-5963-FDAA50C82E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D61FE1-E015-215D-5772-5CECD398C9C5}"/>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5" name="Footer Placeholder 4">
            <a:extLst>
              <a:ext uri="{FF2B5EF4-FFF2-40B4-BE49-F238E27FC236}">
                <a16:creationId xmlns:a16="http://schemas.microsoft.com/office/drawing/2014/main" id="{8B5AEC8A-E3F3-C326-7332-0E2D7F7F8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889F7-9A3A-F004-C51F-F043437AD4FA}"/>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337442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EE42-8605-5AD7-2911-D4421088F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7BA48-5DCD-9BA5-DE6C-5FBF9A79C5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5C8BF-54CC-64EF-EC6D-3B2F3B0102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0F7AE-1AB5-7404-3FDD-3F75CC0A1F4A}"/>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6" name="Footer Placeholder 5">
            <a:extLst>
              <a:ext uri="{FF2B5EF4-FFF2-40B4-BE49-F238E27FC236}">
                <a16:creationId xmlns:a16="http://schemas.microsoft.com/office/drawing/2014/main" id="{644FB856-F177-55DE-E556-D2EBDA7A4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6A3DB-327B-00BC-7A8C-0C593A7ACD84}"/>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413401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60CB-71D9-CC00-446A-0699525C67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22358-2429-8169-5D03-0D570D4D4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B8E2A7-00AF-E748-DD4C-8C69488544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8754FD-70F2-8B79-C8A4-BF18535204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A62E2-AE21-6233-95BF-5932374C6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C31C4A-B6DB-7EE2-A937-5DFD74556354}"/>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8" name="Footer Placeholder 7">
            <a:extLst>
              <a:ext uri="{FF2B5EF4-FFF2-40B4-BE49-F238E27FC236}">
                <a16:creationId xmlns:a16="http://schemas.microsoft.com/office/drawing/2014/main" id="{857A1CD1-4F8B-6878-BB60-7D78667549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564B1-DC55-3BEE-8009-ED49C73A4883}"/>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170327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5EEB-69E2-4908-A664-DB601343EA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94721D-FECB-4D66-9831-4A53BA9134AF}"/>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4" name="Footer Placeholder 3">
            <a:extLst>
              <a:ext uri="{FF2B5EF4-FFF2-40B4-BE49-F238E27FC236}">
                <a16:creationId xmlns:a16="http://schemas.microsoft.com/office/drawing/2014/main" id="{A9637151-3C8A-D444-FFA9-95D171B9F2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77DC0A-F355-7754-B11F-2A80B3246DF0}"/>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32953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91357-8103-B1E6-FC2E-5B4BCEDD252D}"/>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3" name="Footer Placeholder 2">
            <a:extLst>
              <a:ext uri="{FF2B5EF4-FFF2-40B4-BE49-F238E27FC236}">
                <a16:creationId xmlns:a16="http://schemas.microsoft.com/office/drawing/2014/main" id="{44EBD3A7-61E1-F32C-5770-96E302C979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C4EE27-0FD1-F2A6-47D9-65D3FC578BAD}"/>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321676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21CA-935E-4EC1-5554-CC6D0091E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934DC-0EFC-2A94-203C-1AD79810E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F26A0B-80B3-78D3-78EB-9B05A404A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47C01-1390-0BE7-651A-FD904E423230}"/>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6" name="Footer Placeholder 5">
            <a:extLst>
              <a:ext uri="{FF2B5EF4-FFF2-40B4-BE49-F238E27FC236}">
                <a16:creationId xmlns:a16="http://schemas.microsoft.com/office/drawing/2014/main" id="{52451BC1-91FE-57FB-D3D8-A710A01D9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F5BC9-ACF1-5404-3B88-4786EA35EF17}"/>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267526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58EC-13DD-B9F3-27EA-50B4C7009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43C84E-C8C3-4321-967B-CDC6C62F59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0D6E56-8CAC-4415-2590-8B0992072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83744-2FEF-70B1-AAA2-91F5BA099120}"/>
              </a:ext>
            </a:extLst>
          </p:cNvPr>
          <p:cNvSpPr>
            <a:spLocks noGrp="1"/>
          </p:cNvSpPr>
          <p:nvPr>
            <p:ph type="dt" sz="half" idx="10"/>
          </p:nvPr>
        </p:nvSpPr>
        <p:spPr/>
        <p:txBody>
          <a:bodyPr/>
          <a:lstStyle/>
          <a:p>
            <a:fld id="{AED74082-7BDB-41B2-BDDF-1BB7C2542F84}" type="datetimeFigureOut">
              <a:rPr lang="en-US" smtClean="0"/>
              <a:t>3/30/2025</a:t>
            </a:fld>
            <a:endParaRPr lang="en-US"/>
          </a:p>
        </p:txBody>
      </p:sp>
      <p:sp>
        <p:nvSpPr>
          <p:cNvPr id="6" name="Footer Placeholder 5">
            <a:extLst>
              <a:ext uri="{FF2B5EF4-FFF2-40B4-BE49-F238E27FC236}">
                <a16:creationId xmlns:a16="http://schemas.microsoft.com/office/drawing/2014/main" id="{4969656C-F4F6-8A2E-958B-61A99E726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F88D7-C403-2D25-CAA5-1CF80D75F1CC}"/>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164400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727D66-1991-2B18-804F-EFE77DA38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112DBC-D520-397C-D553-D29DCC1F9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B8433-8AEB-CBA7-5177-A95AA7B5C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D74082-7BDB-41B2-BDDF-1BB7C2542F84}" type="datetimeFigureOut">
              <a:rPr lang="en-US" smtClean="0"/>
              <a:t>3/30/2025</a:t>
            </a:fld>
            <a:endParaRPr lang="en-US"/>
          </a:p>
        </p:txBody>
      </p:sp>
      <p:sp>
        <p:nvSpPr>
          <p:cNvPr id="5" name="Footer Placeholder 4">
            <a:extLst>
              <a:ext uri="{FF2B5EF4-FFF2-40B4-BE49-F238E27FC236}">
                <a16:creationId xmlns:a16="http://schemas.microsoft.com/office/drawing/2014/main" id="{5D67EE9B-7ADA-CE7A-26D8-F30DC8A44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1751BE-B015-4376-080B-A5683A851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9AFD86-614B-4088-908C-61ACBDCDC327}" type="slidenum">
              <a:rPr lang="en-US" smtClean="0"/>
              <a:t>‹#›</a:t>
            </a:fld>
            <a:endParaRPr lang="en-US"/>
          </a:p>
        </p:txBody>
      </p:sp>
    </p:spTree>
    <p:extLst>
      <p:ext uri="{BB962C8B-B14F-4D97-AF65-F5344CB8AC3E}">
        <p14:creationId xmlns:p14="http://schemas.microsoft.com/office/powerpoint/2010/main" val="154089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azquotes.com/author/1644-Pierre_Bonnard" TargetMode="External"/><Relationship Id="rId2" Type="http://schemas.openxmlformats.org/officeDocument/2006/relationships/hyperlink" Target="https://www.azquotes.com/quote/690398?ref=composition" TargetMode="External"/><Relationship Id="rId1" Type="http://schemas.openxmlformats.org/officeDocument/2006/relationships/slideLayout" Target="../slideLayouts/slideLayout7.xml"/><Relationship Id="rId6" Type="http://schemas.openxmlformats.org/officeDocument/2006/relationships/hyperlink" Target="http://www.brainyquote.com/quotes/quotes/a/anselmkief210928.html" TargetMode="External"/><Relationship Id="rId5" Type="http://schemas.openxmlformats.org/officeDocument/2006/relationships/hyperlink" Target="https://www.azquotes.com/author/9609-Henri_Matisse" TargetMode="External"/><Relationship Id="rId4" Type="http://schemas.openxmlformats.org/officeDocument/2006/relationships/hyperlink" Target="https://www.azquotes.com/quote/1044543?ref=composi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15A1F6D-AF80-E0B5-3A50-E6DA8AA5DE95}"/>
              </a:ext>
            </a:extLst>
          </p:cNvPr>
          <p:cNvPicPr>
            <a:picLocks noChangeAspect="1"/>
          </p:cNvPicPr>
          <p:nvPr/>
        </p:nvPicPr>
        <p:blipFill>
          <a:blip r:embed="rId2">
            <a:alphaModFix amt="50000"/>
          </a:blip>
          <a:srcRect t="10363" r="-1" b="5345"/>
          <a:stretch/>
        </p:blipFill>
        <p:spPr>
          <a:xfrm>
            <a:off x="20" y="10"/>
            <a:ext cx="12188930" cy="6857990"/>
          </a:xfrm>
          <a:prstGeom prst="rect">
            <a:avLst/>
          </a:prstGeom>
        </p:spPr>
      </p:pic>
      <p:sp>
        <p:nvSpPr>
          <p:cNvPr id="2" name="Title 1">
            <a:extLst>
              <a:ext uri="{FF2B5EF4-FFF2-40B4-BE49-F238E27FC236}">
                <a16:creationId xmlns:a16="http://schemas.microsoft.com/office/drawing/2014/main" id="{886F404C-404B-49C5-25BE-51086DC45DF8}"/>
              </a:ext>
            </a:extLst>
          </p:cNvPr>
          <p:cNvSpPr>
            <a:spLocks noGrp="1"/>
          </p:cNvSpPr>
          <p:nvPr>
            <p:ph type="ctrTitle"/>
          </p:nvPr>
        </p:nvSpPr>
        <p:spPr>
          <a:xfrm>
            <a:off x="1524000" y="1122363"/>
            <a:ext cx="9144000" cy="3063240"/>
          </a:xfrm>
        </p:spPr>
        <p:txBody>
          <a:bodyPr>
            <a:normAutofit/>
          </a:bodyPr>
          <a:lstStyle/>
          <a:p>
            <a:r>
              <a:rPr lang="en-US" sz="5100" dirty="0">
                <a:solidFill>
                  <a:schemeClr val="bg1"/>
                </a:solidFill>
              </a:rPr>
              <a:t>Composition in Painting:</a:t>
            </a:r>
            <a:br>
              <a:rPr lang="en-US" sz="5100" dirty="0">
                <a:solidFill>
                  <a:schemeClr val="bg1"/>
                </a:solidFill>
              </a:rPr>
            </a:br>
            <a:r>
              <a:rPr lang="en-US" sz="5100" dirty="0">
                <a:solidFill>
                  <a:schemeClr val="bg1"/>
                </a:solidFill>
              </a:rPr>
              <a:t>A focus on my students still life paintings </a:t>
            </a:r>
            <a:r>
              <a:rPr lang="en-US" sz="5100">
                <a:solidFill>
                  <a:schemeClr val="bg1"/>
                </a:solidFill>
              </a:rPr>
              <a:t>in oil, painted from </a:t>
            </a:r>
            <a:r>
              <a:rPr lang="en-US" sz="5100" dirty="0">
                <a:solidFill>
                  <a:schemeClr val="bg1"/>
                </a:solidFill>
              </a:rPr>
              <a:t>direct observation only</a:t>
            </a:r>
          </a:p>
        </p:txBody>
      </p:sp>
      <p:sp>
        <p:nvSpPr>
          <p:cNvPr id="3" name="Subtitle 2">
            <a:extLst>
              <a:ext uri="{FF2B5EF4-FFF2-40B4-BE49-F238E27FC236}">
                <a16:creationId xmlns:a16="http://schemas.microsoft.com/office/drawing/2014/main" id="{AF112237-3DEF-5463-D7F9-3F6058A6DD18}"/>
              </a:ext>
            </a:extLst>
          </p:cNvPr>
          <p:cNvSpPr>
            <a:spLocks noGrp="1"/>
          </p:cNvSpPr>
          <p:nvPr>
            <p:ph type="subTitle" idx="1"/>
          </p:nvPr>
        </p:nvSpPr>
        <p:spPr>
          <a:xfrm>
            <a:off x="1527048" y="4599432"/>
            <a:ext cx="9144000" cy="1536192"/>
          </a:xfrm>
        </p:spPr>
        <p:txBody>
          <a:bodyPr>
            <a:normAutofit/>
          </a:bodyPr>
          <a:lstStyle/>
          <a:p>
            <a:r>
              <a:rPr lang="en-US" dirty="0">
                <a:solidFill>
                  <a:schemeClr val="bg1"/>
                </a:solidFill>
              </a:rPr>
              <a:t>By</a:t>
            </a:r>
          </a:p>
          <a:p>
            <a:r>
              <a:rPr lang="en-US" b="1" dirty="0">
                <a:solidFill>
                  <a:schemeClr val="bg1"/>
                </a:solidFill>
              </a:rPr>
              <a:t>David Edward Harmon </a:t>
            </a:r>
          </a:p>
          <a:p>
            <a:r>
              <a:rPr lang="en-US" b="1" dirty="0">
                <a:solidFill>
                  <a:schemeClr val="bg1"/>
                </a:solidFill>
              </a:rPr>
              <a:t>Applicant</a:t>
            </a:r>
          </a:p>
        </p:txBody>
      </p:sp>
      <p:sp>
        <p:nvSpPr>
          <p:cNvPr id="4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42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4BCCD3-CF4D-BB12-93A1-F908E7B9592B}"/>
              </a:ext>
            </a:extLst>
          </p:cNvPr>
          <p:cNvSpPr>
            <a:spLocks noGrp="1"/>
          </p:cNvSpPr>
          <p:nvPr>
            <p:ph type="title"/>
          </p:nvPr>
        </p:nvSpPr>
        <p:spPr>
          <a:xfrm>
            <a:off x="660042" y="891652"/>
            <a:ext cx="4412021" cy="3030724"/>
          </a:xfrm>
        </p:spPr>
        <p:txBody>
          <a:bodyPr vert="horz" lIns="91440" tIns="45720" rIns="91440" bIns="45720" rtlCol="0" anchor="b">
            <a:noAutofit/>
          </a:bodyPr>
          <a:lstStyle/>
          <a:p>
            <a:r>
              <a:rPr lang="en-US" sz="2800" kern="1200" dirty="0">
                <a:solidFill>
                  <a:srgbClr val="FFFFFF"/>
                </a:solidFill>
                <a:latin typeface="+mj-lt"/>
                <a:ea typeface="+mj-ea"/>
                <a:cs typeface="+mj-cs"/>
              </a:rPr>
              <a:t>Now, you are ready to add more color, and immerse yourself in your personal painting of a still life as you can see in the following paintings from my painting 1-2 classes, where color and composition are fused together …</a:t>
            </a:r>
          </a:p>
        </p:txBody>
      </p:sp>
      <p:pic>
        <p:nvPicPr>
          <p:cNvPr id="6" name="Picture Placeholder 5">
            <a:extLst>
              <a:ext uri="{FF2B5EF4-FFF2-40B4-BE49-F238E27FC236}">
                <a16:creationId xmlns:a16="http://schemas.microsoft.com/office/drawing/2014/main" id="{5D081BB0-9C94-AD36-DB40-C98DFDBE758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458" r="3458"/>
          <a:stretch/>
        </p:blipFill>
        <p:spPr>
          <a:xfrm>
            <a:off x="6714664" y="457199"/>
            <a:ext cx="4370991" cy="5899152"/>
          </a:xfrm>
          <a:prstGeom prst="rect">
            <a:avLst/>
          </a:prstGeom>
        </p:spPr>
      </p:pic>
      <p:sp>
        <p:nvSpPr>
          <p:cNvPr id="16" name="Text Placeholder 3">
            <a:extLst>
              <a:ext uri="{FF2B5EF4-FFF2-40B4-BE49-F238E27FC236}">
                <a16:creationId xmlns:a16="http://schemas.microsoft.com/office/drawing/2014/main" id="{B96B86AD-9467-2E54-77AE-17E8264FE9D0}"/>
              </a:ext>
            </a:extLst>
          </p:cNvPr>
          <p:cNvSpPr>
            <a:spLocks noGrp="1"/>
          </p:cNvSpPr>
          <p:nvPr>
            <p:ph type="body" sz="half" idx="2"/>
          </p:nvPr>
        </p:nvSpPr>
        <p:spPr>
          <a:xfrm>
            <a:off x="5258846" y="3952890"/>
            <a:ext cx="5867720" cy="2305002"/>
          </a:xfrm>
          <a:noFill/>
        </p:spPr>
        <p:txBody>
          <a:bodyPr vert="horz" lIns="91440" tIns="45720" rIns="91440" bIns="45720" rtlCol="0" anchor="t">
            <a:normAutofit/>
          </a:bodyPr>
          <a:lstStyle/>
          <a:p>
            <a:pPr indent="-228600">
              <a:buFont typeface="Arial" panose="020B0604020202020204" pitchFamily="34" charset="0"/>
              <a:buChar char="•"/>
            </a:pPr>
            <a:endParaRPr lang="en-US" sz="1800">
              <a:solidFill>
                <a:schemeClr val="bg1"/>
              </a:solidFill>
            </a:endParaRPr>
          </a:p>
        </p:txBody>
      </p:sp>
    </p:spTree>
    <p:extLst>
      <p:ext uri="{BB962C8B-B14F-4D97-AF65-F5344CB8AC3E}">
        <p14:creationId xmlns:p14="http://schemas.microsoft.com/office/powerpoint/2010/main" val="171012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24B657-5E97-BB42-25F0-7106675807D8}"/>
              </a:ext>
            </a:extLst>
          </p:cNvPr>
          <p:cNvSpPr>
            <a:spLocks noGrp="1"/>
          </p:cNvSpPr>
          <p:nvPr>
            <p:ph type="title"/>
          </p:nvPr>
        </p:nvSpPr>
        <p:spPr>
          <a:xfrm>
            <a:off x="660042" y="891651"/>
            <a:ext cx="4412021" cy="3816536"/>
          </a:xfrm>
        </p:spPr>
        <p:txBody>
          <a:bodyPr vert="horz" lIns="91440" tIns="45720" rIns="91440" bIns="45720" rtlCol="0" anchor="b">
            <a:noAutofit/>
          </a:bodyPr>
          <a:lstStyle/>
          <a:p>
            <a:r>
              <a:rPr lang="en-US" sz="2800" kern="1200" dirty="0">
                <a:solidFill>
                  <a:srgbClr val="FFFFFF"/>
                </a:solidFill>
                <a:latin typeface="+mj-lt"/>
                <a:ea typeface="+mj-ea"/>
                <a:cs typeface="+mj-cs"/>
              </a:rPr>
              <a:t>This painting  is an effective composition of balance and counterbalance. It is  painted both confidently and gesturally. Note the solidity of the objects accented with light creating the illusion of three dimensionality and the transparent effect of the oil lamp!</a:t>
            </a:r>
          </a:p>
        </p:txBody>
      </p:sp>
      <p:pic>
        <p:nvPicPr>
          <p:cNvPr id="10" name="Picture Placeholder 9">
            <a:extLst>
              <a:ext uri="{FF2B5EF4-FFF2-40B4-BE49-F238E27FC236}">
                <a16:creationId xmlns:a16="http://schemas.microsoft.com/office/drawing/2014/main" id="{EB55C6FC-891A-E4A2-2EFD-B876433148B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036" r="3036"/>
          <a:stretch/>
        </p:blipFill>
        <p:spPr>
          <a:xfrm>
            <a:off x="6069674" y="891652"/>
            <a:ext cx="5608320" cy="4427495"/>
          </a:xfrm>
          <a:prstGeom prst="rect">
            <a:avLst/>
          </a:prstGeom>
        </p:spPr>
      </p:pic>
    </p:spTree>
    <p:extLst>
      <p:ext uri="{BB962C8B-B14F-4D97-AF65-F5344CB8AC3E}">
        <p14:creationId xmlns:p14="http://schemas.microsoft.com/office/powerpoint/2010/main" val="336708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flag and boots and a flag&#10;&#10;AI-generated content may be incorrect.">
            <a:extLst>
              <a:ext uri="{FF2B5EF4-FFF2-40B4-BE49-F238E27FC236}">
                <a16:creationId xmlns:a16="http://schemas.microsoft.com/office/drawing/2014/main" id="{6F25660C-92CD-2937-8112-D2AC12BB10F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213" r="4516" b="1"/>
          <a:stretch/>
        </p:blipFill>
        <p:spPr>
          <a:xfrm>
            <a:off x="4038599" y="10"/>
            <a:ext cx="8160026" cy="6875809"/>
          </a:xfrm>
          <a:prstGeom prst="rect">
            <a:avLst/>
          </a:prstGeom>
        </p:spPr>
      </p:pic>
      <p:sp>
        <p:nvSpPr>
          <p:cNvPr id="46" name="Freeform: Shape 4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FBD0666-138E-9A3E-0EFA-87739398A0C2}"/>
              </a:ext>
            </a:extLst>
          </p:cNvPr>
          <p:cNvSpPr>
            <a:spLocks noGrp="1"/>
          </p:cNvSpPr>
          <p:nvPr>
            <p:ph type="title"/>
          </p:nvPr>
        </p:nvSpPr>
        <p:spPr>
          <a:xfrm>
            <a:off x="534473" y="321013"/>
            <a:ext cx="3052293" cy="6160777"/>
          </a:xfrm>
        </p:spPr>
        <p:txBody>
          <a:bodyPr vert="horz" lIns="91440" tIns="45720" rIns="91440" bIns="45720" rtlCol="0" anchor="t">
            <a:noAutofit/>
          </a:bodyPr>
          <a:lstStyle/>
          <a:p>
            <a:r>
              <a:rPr lang="en-US" sz="2800" dirty="0">
                <a:solidFill>
                  <a:srgbClr val="FFFFFF"/>
                </a:solidFill>
              </a:rPr>
              <a:t>A personal still life in a shadow box, which is used to provide a self-contained space  for a composition. The student composed their own objects to paint using primary and secondary colors. Notice the effective blending of the worn-out converse tennis shoes!</a:t>
            </a:r>
          </a:p>
        </p:txBody>
      </p:sp>
    </p:spTree>
    <p:extLst>
      <p:ext uri="{BB962C8B-B14F-4D97-AF65-F5344CB8AC3E}">
        <p14:creationId xmlns:p14="http://schemas.microsoft.com/office/powerpoint/2010/main" val="159626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A561D4-C278-3302-5BA7-443776739DD5}"/>
              </a:ext>
            </a:extLst>
          </p:cNvPr>
          <p:cNvSpPr>
            <a:spLocks noGrp="1"/>
          </p:cNvSpPr>
          <p:nvPr>
            <p:ph type="title"/>
          </p:nvPr>
        </p:nvSpPr>
        <p:spPr>
          <a:xfrm>
            <a:off x="660042" y="218946"/>
            <a:ext cx="4412021" cy="6486654"/>
          </a:xfrm>
        </p:spPr>
        <p:txBody>
          <a:bodyPr vert="horz" lIns="91440" tIns="45720" rIns="91440" bIns="45720" rtlCol="0" anchor="b">
            <a:noAutofit/>
          </a:bodyPr>
          <a:lstStyle/>
          <a:p>
            <a:r>
              <a:rPr lang="en-US" sz="2800" kern="1200" dirty="0">
                <a:solidFill>
                  <a:srgbClr val="FFFFFF"/>
                </a:solidFill>
                <a:latin typeface="+mj-lt"/>
                <a:ea typeface="+mj-ea"/>
                <a:cs typeface="+mj-cs"/>
              </a:rPr>
              <a:t>In conclusion, we see a complex  color composition painting featuring drapery folds, primary and secondary colors and strong color shadows. Color controls the composition with a large range of colors  throughout the painting. Some foreground objects have a perspective slant which guides your eye into the middle ground of </a:t>
            </a:r>
            <a:r>
              <a:rPr lang="en-US" sz="2800" dirty="0">
                <a:solidFill>
                  <a:srgbClr val="FFFFFF"/>
                </a:solidFill>
              </a:rPr>
              <a:t>the composition</a:t>
            </a:r>
            <a:r>
              <a:rPr lang="en-US" sz="2800" kern="1200" dirty="0">
                <a:solidFill>
                  <a:srgbClr val="FFFFFF"/>
                </a:solidFill>
                <a:latin typeface="+mj-lt"/>
                <a:ea typeface="+mj-ea"/>
                <a:cs typeface="+mj-cs"/>
              </a:rPr>
              <a:t>. This is an </a:t>
            </a:r>
            <a:r>
              <a:rPr lang="en-US" sz="2800" kern="1200">
                <a:solidFill>
                  <a:srgbClr val="FFFFFF"/>
                </a:solidFill>
                <a:latin typeface="+mj-lt"/>
                <a:ea typeface="+mj-ea"/>
                <a:cs typeface="+mj-cs"/>
              </a:rPr>
              <a:t>achievable  goal as </a:t>
            </a:r>
            <a:r>
              <a:rPr lang="en-US" sz="2800" kern="1200" dirty="0">
                <a:solidFill>
                  <a:srgbClr val="FFFFFF"/>
                </a:solidFill>
                <a:latin typeface="+mj-lt"/>
                <a:ea typeface="+mj-ea"/>
                <a:cs typeface="+mj-cs"/>
              </a:rPr>
              <a:t>you advance  in your personal work. Thank you!</a:t>
            </a:r>
          </a:p>
        </p:txBody>
      </p:sp>
      <p:pic>
        <p:nvPicPr>
          <p:cNvPr id="6" name="Content Placeholder 5" descr="A painting of a dinosaur on a couch&#10;&#10;AI-generated content may be incorrect.">
            <a:extLst>
              <a:ext uri="{FF2B5EF4-FFF2-40B4-BE49-F238E27FC236}">
                <a16:creationId xmlns:a16="http://schemas.microsoft.com/office/drawing/2014/main" id="{BDFAFD08-3258-2FB0-666F-87B38540BFB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06" b="106"/>
          <a:stretch/>
        </p:blipFill>
        <p:spPr>
          <a:xfrm>
            <a:off x="6712837" y="457199"/>
            <a:ext cx="4374646" cy="5899152"/>
          </a:xfrm>
          <a:prstGeom prst="rect">
            <a:avLst/>
          </a:prstGeom>
        </p:spPr>
      </p:pic>
      <p:sp>
        <p:nvSpPr>
          <p:cNvPr id="4" name="Text Placeholder 3">
            <a:extLst>
              <a:ext uri="{FF2B5EF4-FFF2-40B4-BE49-F238E27FC236}">
                <a16:creationId xmlns:a16="http://schemas.microsoft.com/office/drawing/2014/main" id="{06D16867-45CC-2A40-6CCC-1859628D6E91}"/>
              </a:ext>
            </a:extLst>
          </p:cNvPr>
          <p:cNvSpPr>
            <a:spLocks noGrp="1"/>
          </p:cNvSpPr>
          <p:nvPr>
            <p:ph type="body" sz="half" idx="2"/>
          </p:nvPr>
        </p:nvSpPr>
        <p:spPr>
          <a:xfrm>
            <a:off x="5258846" y="4472980"/>
            <a:ext cx="5867720" cy="1784912"/>
          </a:xfrm>
          <a:noFill/>
        </p:spPr>
        <p:txBody>
          <a:bodyPr vert="horz" lIns="91440" tIns="45720" rIns="91440" bIns="45720" rtlCol="0" anchor="t">
            <a:normAutofit/>
          </a:bodyPr>
          <a:lstStyle/>
          <a:p>
            <a:pPr indent="-228600">
              <a:buFont typeface="Arial" panose="020B0604020202020204" pitchFamily="34" charset="0"/>
              <a:buChar char="•"/>
            </a:pPr>
            <a:endParaRPr lang="en-US" sz="1800" dirty="0">
              <a:solidFill>
                <a:schemeClr val="bg1"/>
              </a:solidFill>
            </a:endParaRPr>
          </a:p>
        </p:txBody>
      </p:sp>
    </p:spTree>
    <p:extLst>
      <p:ext uri="{BB962C8B-B14F-4D97-AF65-F5344CB8AC3E}">
        <p14:creationId xmlns:p14="http://schemas.microsoft.com/office/powerpoint/2010/main" val="68708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27EE62C-B08A-12F0-AAB1-431EC2B190EB}"/>
              </a:ext>
            </a:extLst>
          </p:cNvPr>
          <p:cNvSpPr txBox="1"/>
          <p:nvPr/>
        </p:nvSpPr>
        <p:spPr>
          <a:xfrm>
            <a:off x="4810259" y="290945"/>
            <a:ext cx="6555347" cy="6390410"/>
          </a:xfrm>
          <a:prstGeom prst="rect">
            <a:avLst/>
          </a:prstGeom>
        </p:spPr>
        <p:txBody>
          <a:bodyPr vert="horz" lIns="91440" tIns="45720" rIns="91440" bIns="45720" rtlCol="0" anchor="ctr">
            <a:normAutofit/>
          </a:bodyPr>
          <a:lstStyle/>
          <a:p>
            <a:pPr fontAlgn="base">
              <a:lnSpc>
                <a:spcPct val="90000"/>
              </a:lnSpc>
            </a:pPr>
            <a:r>
              <a:rPr lang="en-US" sz="2400" b="1" u="sng" dirty="0">
                <a:hlinkClick r:id="rId2">
                  <a:extLst>
                    <a:ext uri="{A12FA001-AC4F-418D-AE19-62706E023703}">
                      <ahyp:hlinkClr xmlns:ahyp="http://schemas.microsoft.com/office/drawing/2018/hyperlinkcolor" val="tx"/>
                    </a:ext>
                  </a:extLst>
                </a:hlinkClick>
              </a:rPr>
              <a:t>Artist quotes regarding composition:</a:t>
            </a:r>
          </a:p>
          <a:p>
            <a:pPr fontAlgn="base">
              <a:lnSpc>
                <a:spcPct val="90000"/>
              </a:lnSpc>
            </a:pPr>
            <a:endParaRPr lang="en-US" b="1" i="1" u="sng" dirty="0">
              <a:hlinkClick r:id="rId2">
                <a:extLst>
                  <a:ext uri="{A12FA001-AC4F-418D-AE19-62706E023703}">
                    <ahyp:hlinkClr xmlns:ahyp="http://schemas.microsoft.com/office/drawing/2018/hyperlinkcolor" val="tx"/>
                  </a:ext>
                </a:extLst>
              </a:hlinkClick>
            </a:endParaRPr>
          </a:p>
          <a:p>
            <a:pPr fontAlgn="base">
              <a:lnSpc>
                <a:spcPct val="90000"/>
              </a:lnSpc>
            </a:pPr>
            <a:r>
              <a:rPr lang="en-US" i="1" u="sng" dirty="0">
                <a:hlinkClick r:id="rId2">
                  <a:extLst>
                    <a:ext uri="{A12FA001-AC4F-418D-AE19-62706E023703}">
                      <ahyp:hlinkClr xmlns:ahyp="http://schemas.microsoft.com/office/drawing/2018/hyperlinkcolor" val="tx"/>
                    </a:ext>
                  </a:extLst>
                </a:hlinkClick>
              </a:rPr>
              <a:t>It is all about composition- </a:t>
            </a:r>
            <a:r>
              <a:rPr lang="en-US" b="1" i="1" u="sng" dirty="0">
                <a:hlinkClick r:id="rId2">
                  <a:extLst>
                    <a:ext uri="{A12FA001-AC4F-418D-AE19-62706E023703}">
                      <ahyp:hlinkClr xmlns:ahyp="http://schemas.microsoft.com/office/drawing/2018/hyperlinkcolor" val="tx"/>
                    </a:ext>
                  </a:extLst>
                </a:hlinkClick>
              </a:rPr>
              <a:t>Paul Cezanne</a:t>
            </a:r>
          </a:p>
          <a:p>
            <a:pPr indent="-228600" fontAlgn="base">
              <a:lnSpc>
                <a:spcPct val="90000"/>
              </a:lnSpc>
              <a:buFont typeface="Arial" panose="020B0604020202020204" pitchFamily="34" charset="0"/>
              <a:buChar char="•"/>
            </a:pPr>
            <a:endParaRPr lang="en-US" b="0" i="1" strike="noStrike" dirty="0">
              <a:effectLst/>
              <a:hlinkClick r:id="rId2">
                <a:extLst>
                  <a:ext uri="{A12FA001-AC4F-418D-AE19-62706E023703}">
                    <ahyp:hlinkClr xmlns:ahyp="http://schemas.microsoft.com/office/drawing/2018/hyperlinkcolor" val="tx"/>
                  </a:ext>
                </a:extLst>
              </a:hlinkClick>
            </a:endParaRPr>
          </a:p>
          <a:p>
            <a:pPr fontAlgn="base">
              <a:lnSpc>
                <a:spcPct val="90000"/>
              </a:lnSpc>
            </a:pPr>
            <a:r>
              <a:rPr lang="en-US" b="0" i="1" strike="noStrike" dirty="0">
                <a:effectLst/>
                <a:hlinkClick r:id="rId2">
                  <a:extLst>
                    <a:ext uri="{A12FA001-AC4F-418D-AE19-62706E023703}">
                      <ahyp:hlinkClr xmlns:ahyp="http://schemas.microsoft.com/office/drawing/2018/hyperlinkcolor" val="tx"/>
                    </a:ext>
                  </a:extLst>
                </a:hlinkClick>
              </a:rPr>
              <a:t>And after drawing comes composition. A well-composed painting is half done</a:t>
            </a:r>
            <a:r>
              <a:rPr lang="en-US" i="1" strike="noStrike" dirty="0"/>
              <a:t>-</a:t>
            </a:r>
            <a:r>
              <a:rPr lang="en-US" b="1" i="1" dirty="0">
                <a:effectLst/>
                <a:hlinkClick r:id="rId3">
                  <a:extLst>
                    <a:ext uri="{A12FA001-AC4F-418D-AE19-62706E023703}">
                      <ahyp:hlinkClr xmlns:ahyp="http://schemas.microsoft.com/office/drawing/2018/hyperlinkcolor" val="tx"/>
                    </a:ext>
                  </a:extLst>
                </a:hlinkClick>
              </a:rPr>
              <a:t>Pierre Bonnard</a:t>
            </a:r>
            <a:endParaRPr lang="en-US" b="1" i="1" dirty="0">
              <a:effectLst/>
            </a:endParaRPr>
          </a:p>
          <a:p>
            <a:pPr indent="-228600" fontAlgn="base">
              <a:lnSpc>
                <a:spcPct val="90000"/>
              </a:lnSpc>
              <a:buFont typeface="Arial" panose="020B0604020202020204" pitchFamily="34" charset="0"/>
              <a:buChar char="•"/>
            </a:pPr>
            <a:endParaRPr lang="en-US" b="1" dirty="0"/>
          </a:p>
          <a:p>
            <a:pPr fontAlgn="base">
              <a:lnSpc>
                <a:spcPct val="90000"/>
              </a:lnSpc>
            </a:pPr>
            <a:r>
              <a:rPr lang="en-US" b="1" i="1" u="sng" dirty="0">
                <a:effectLst/>
              </a:rPr>
              <a:t>I</a:t>
            </a:r>
            <a:r>
              <a:rPr lang="en-US" i="1" u="sng" dirty="0">
                <a:effectLst/>
              </a:rPr>
              <a:t> have always had the feeling that thoughts, ideas and emotions can penetrate just like an arrow-they go straight through to that inner wall of composition.-</a:t>
            </a:r>
            <a:r>
              <a:rPr lang="en-US" b="1" i="1" u="sng" dirty="0">
                <a:effectLst/>
              </a:rPr>
              <a:t>Dusti Bonge</a:t>
            </a:r>
            <a:endParaRPr lang="en-US" b="1" i="0" u="sng" dirty="0">
              <a:effectLst/>
            </a:endParaRPr>
          </a:p>
          <a:p>
            <a:pPr indent="-228600" fontAlgn="base">
              <a:lnSpc>
                <a:spcPct val="90000"/>
              </a:lnSpc>
              <a:buFont typeface="Arial" panose="020B0604020202020204" pitchFamily="34" charset="0"/>
              <a:buChar char="•"/>
            </a:pPr>
            <a:endParaRPr lang="en-US" b="1" dirty="0"/>
          </a:p>
          <a:p>
            <a:pPr fontAlgn="base">
              <a:lnSpc>
                <a:spcPct val="90000"/>
              </a:lnSpc>
            </a:pPr>
            <a:r>
              <a:rPr lang="en-US" b="0" i="1" u="none" strike="noStrike" dirty="0">
                <a:effectLst/>
                <a:hlinkClick r:id="rId4">
                  <a:extLst>
                    <a:ext uri="{A12FA001-AC4F-418D-AE19-62706E023703}">
                      <ahyp:hlinkClr xmlns:ahyp="http://schemas.microsoft.com/office/drawing/2018/hyperlinkcolor" val="tx"/>
                    </a:ext>
                  </a:extLst>
                </a:hlinkClick>
              </a:rPr>
              <a:t>Composition, the aim of which is expression, alters itself according to the surface to be covered. If I take a sheet of paper of given dimensions, I will jot down a drawing which will have a necessary relation to its format.</a:t>
            </a:r>
            <a:r>
              <a:rPr lang="en-US" i="1" u="none" strike="noStrike" dirty="0"/>
              <a:t>-</a:t>
            </a:r>
            <a:r>
              <a:rPr lang="en-US" b="1" i="1" dirty="0">
                <a:effectLst/>
                <a:hlinkClick r:id="rId5">
                  <a:extLst>
                    <a:ext uri="{A12FA001-AC4F-418D-AE19-62706E023703}">
                      <ahyp:hlinkClr xmlns:ahyp="http://schemas.microsoft.com/office/drawing/2018/hyperlinkcolor" val="tx"/>
                    </a:ext>
                  </a:extLst>
                </a:hlinkClick>
              </a:rPr>
              <a:t>Henri Matisse</a:t>
            </a:r>
            <a:endParaRPr lang="en-US" b="1" i="1" dirty="0">
              <a:effectLst/>
            </a:endParaRPr>
          </a:p>
          <a:p>
            <a:pPr indent="-228600" fontAlgn="base">
              <a:lnSpc>
                <a:spcPct val="90000"/>
              </a:lnSpc>
              <a:buFont typeface="Arial" panose="020B0604020202020204" pitchFamily="34" charset="0"/>
              <a:buChar char="•"/>
            </a:pPr>
            <a:endParaRPr lang="en-US" b="0" i="0" u="sng" dirty="0">
              <a:effectLst/>
            </a:endParaRPr>
          </a:p>
          <a:p>
            <a:pPr fontAlgn="base">
              <a:lnSpc>
                <a:spcPct val="90000"/>
              </a:lnSpc>
            </a:pPr>
            <a:r>
              <a:rPr lang="en-US" b="1" i="1" u="sng" dirty="0"/>
              <a:t>I </a:t>
            </a:r>
            <a:r>
              <a:rPr lang="en-US" i="1" u="sng" dirty="0"/>
              <a:t>think a painter must be influenced by what he sees, all the time or even by what he conceives is around him.... I'm terribly visual minded.."</a:t>
            </a:r>
            <a:r>
              <a:rPr lang="en-US" b="1" i="1" u="sng" dirty="0"/>
              <a:t> -</a:t>
            </a:r>
            <a:r>
              <a:rPr lang="en-US" b="1" i="1" u="sng" dirty="0">
                <a:hlinkClick r:id="rId6">
                  <a:extLst>
                    <a:ext uri="{A12FA001-AC4F-418D-AE19-62706E023703}">
                      <ahyp:hlinkClr xmlns:ahyp="http://schemas.microsoft.com/office/drawing/2018/hyperlinkcolor" val="tx"/>
                    </a:ext>
                  </a:extLst>
                </a:hlinkClick>
              </a:rPr>
              <a:t>Helen Lundeberg </a:t>
            </a:r>
            <a:endParaRPr lang="en-US" b="1" i="1" u="sng" dirty="0"/>
          </a:p>
          <a:p>
            <a:pPr indent="-228600" fontAlgn="base">
              <a:lnSpc>
                <a:spcPct val="90000"/>
              </a:lnSpc>
              <a:buFont typeface="Arial" panose="020B0604020202020204" pitchFamily="34" charset="0"/>
              <a:buChar char="•"/>
            </a:pPr>
            <a:endParaRPr lang="en-US" b="1" i="1" u="sng" dirty="0"/>
          </a:p>
          <a:p>
            <a:pPr>
              <a:lnSpc>
                <a:spcPct val="90000"/>
              </a:lnSpc>
              <a:spcAft>
                <a:spcPts val="1800"/>
              </a:spcAft>
            </a:pPr>
            <a:r>
              <a:rPr lang="en-US" b="0" i="1" u="sng" dirty="0">
                <a:effectLst/>
              </a:rPr>
              <a:t>I can become obsessed with every mark and brushstroke on the canvas. As if every mark is a note of music and they all must come together to be coherent, like a symphonic composition – and then it will sing the song I want to sing. -</a:t>
            </a:r>
            <a:r>
              <a:rPr lang="en-US" b="1" i="1" u="sng" dirty="0">
                <a:effectLst/>
              </a:rPr>
              <a:t>Suzy Murphy</a:t>
            </a:r>
          </a:p>
          <a:p>
            <a:pPr indent="-228600" fontAlgn="base">
              <a:lnSpc>
                <a:spcPct val="90000"/>
              </a:lnSpc>
              <a:buFont typeface="Arial" panose="020B0604020202020204" pitchFamily="34" charset="0"/>
              <a:buChar char="•"/>
            </a:pPr>
            <a:endParaRPr lang="en-US" sz="1400" dirty="0">
              <a:effectLst/>
            </a:endParaRPr>
          </a:p>
          <a:p>
            <a:pPr indent="-228600" fontAlgn="base">
              <a:lnSpc>
                <a:spcPct val="90000"/>
              </a:lnSpc>
              <a:buFont typeface="Arial" panose="020B0604020202020204" pitchFamily="34" charset="0"/>
              <a:buChar char="•"/>
            </a:pPr>
            <a:endParaRPr lang="en-US" sz="1400" b="0" i="0" dirty="0">
              <a:effectLst/>
            </a:endParaRPr>
          </a:p>
        </p:txBody>
      </p:sp>
    </p:spTree>
    <p:extLst>
      <p:ext uri="{BB962C8B-B14F-4D97-AF65-F5344CB8AC3E}">
        <p14:creationId xmlns:p14="http://schemas.microsoft.com/office/powerpoint/2010/main" val="307414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A8C2BD-C398-9EAD-BA9E-2B06F5BC8882}"/>
              </a:ext>
            </a:extLst>
          </p:cNvPr>
          <p:cNvSpPr>
            <a:spLocks noGrp="1"/>
          </p:cNvSpPr>
          <p:nvPr>
            <p:ph type="title"/>
          </p:nvPr>
        </p:nvSpPr>
        <p:spPr>
          <a:xfrm>
            <a:off x="660042" y="891651"/>
            <a:ext cx="4412021" cy="5228812"/>
          </a:xfrm>
        </p:spPr>
        <p:txBody>
          <a:bodyPr vert="horz" lIns="91440" tIns="45720" rIns="91440" bIns="45720" rtlCol="0" anchor="b">
            <a:normAutofit fontScale="90000"/>
          </a:bodyPr>
          <a:lstStyle/>
          <a:p>
            <a:r>
              <a:rPr lang="en-US" sz="3700" kern="1200" dirty="0">
                <a:solidFill>
                  <a:srgbClr val="FFFFFF"/>
                </a:solidFill>
                <a:latin typeface="+mj-lt"/>
                <a:ea typeface="+mj-ea"/>
                <a:cs typeface="+mj-cs"/>
              </a:rPr>
              <a:t>Thumbnail sketches like these can help you understand your selected objects and compose them in a free and gestural manner. It becomes easier to choose a final composition to paint from when you have drawn a variety of these as a practice.</a:t>
            </a:r>
          </a:p>
        </p:txBody>
      </p:sp>
      <p:pic>
        <p:nvPicPr>
          <p:cNvPr id="6" name="Content Placeholder 5" descr="A group of drawings of vases&#10;&#10;AI-generated content may be incorrect.">
            <a:extLst>
              <a:ext uri="{FF2B5EF4-FFF2-40B4-BE49-F238E27FC236}">
                <a16:creationId xmlns:a16="http://schemas.microsoft.com/office/drawing/2014/main" id="{B6CADE08-22AE-E0EF-CA22-ECA77DAFD6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791896"/>
            <a:ext cx="5608320" cy="5229758"/>
          </a:xfrm>
          <a:prstGeom prst="rect">
            <a:avLst/>
          </a:prstGeom>
        </p:spPr>
      </p:pic>
    </p:spTree>
    <p:extLst>
      <p:ext uri="{BB962C8B-B14F-4D97-AF65-F5344CB8AC3E}">
        <p14:creationId xmlns:p14="http://schemas.microsoft.com/office/powerpoint/2010/main" val="419556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007A7AE-F930-8B45-176C-AFC714873540}"/>
              </a:ext>
            </a:extLst>
          </p:cNvPr>
          <p:cNvSpPr>
            <a:spLocks noGrp="1"/>
          </p:cNvSpPr>
          <p:nvPr>
            <p:ph type="title"/>
          </p:nvPr>
        </p:nvSpPr>
        <p:spPr>
          <a:xfrm>
            <a:off x="660041" y="270933"/>
            <a:ext cx="2880828" cy="6586639"/>
          </a:xfrm>
        </p:spPr>
        <p:txBody>
          <a:bodyPr vert="horz" lIns="91440" tIns="45720" rIns="91440" bIns="45720" rtlCol="0" anchor="t">
            <a:noAutofit/>
          </a:bodyPr>
          <a:lstStyle/>
          <a:p>
            <a:r>
              <a:rPr lang="en-US" sz="2400" kern="1200" dirty="0">
                <a:solidFill>
                  <a:srgbClr val="FFFFFF"/>
                </a:solidFill>
                <a:latin typeface="+mj-lt"/>
                <a:ea typeface="+mj-ea"/>
                <a:cs typeface="+mj-cs"/>
              </a:rPr>
              <a:t>Next, you will want to sketch your selected composition in charcoal ,pencil or even oil onto your painting ground which is usually stretched canvas .The image to the right is a painting by the French Post </a:t>
            </a:r>
            <a:r>
              <a:rPr lang="en-US" sz="2400" dirty="0">
                <a:solidFill>
                  <a:srgbClr val="FFFFFF"/>
                </a:solidFill>
              </a:rPr>
              <a:t>I</a:t>
            </a:r>
            <a:r>
              <a:rPr lang="en-US" sz="2400" kern="1200" dirty="0">
                <a:solidFill>
                  <a:srgbClr val="FFFFFF"/>
                </a:solidFill>
                <a:latin typeface="+mj-lt"/>
                <a:ea typeface="+mj-ea"/>
                <a:cs typeface="+mj-cs"/>
              </a:rPr>
              <a:t>mpressionist, Paul Cezanne, entitled </a:t>
            </a:r>
            <a:r>
              <a:rPr lang="en-US" sz="2400" b="1" i="1" kern="1200" dirty="0">
                <a:solidFill>
                  <a:srgbClr val="FFFFFF"/>
                </a:solidFill>
                <a:latin typeface="+mj-lt"/>
                <a:ea typeface="+mj-ea"/>
                <a:cs typeface="+mj-cs"/>
              </a:rPr>
              <a:t>Water Jug</a:t>
            </a:r>
            <a:r>
              <a:rPr lang="en-US" sz="2400" kern="1200" dirty="0">
                <a:solidFill>
                  <a:srgbClr val="FFFFFF"/>
                </a:solidFill>
                <a:latin typeface="+mj-lt"/>
                <a:ea typeface="+mj-ea"/>
                <a:cs typeface="+mj-cs"/>
              </a:rPr>
              <a:t>, an oil on canvas, painted in 1892. He had used this gestural approach using a brush to compose this tabletop set up.</a:t>
            </a:r>
          </a:p>
        </p:txBody>
      </p:sp>
      <p:pic>
        <p:nvPicPr>
          <p:cNvPr id="6" name="Picture 5" descr="A still life with a vase and fruit&#10;&#10;AI-generated content may be incorrect.">
            <a:extLst>
              <a:ext uri="{FF2B5EF4-FFF2-40B4-BE49-F238E27FC236}">
                <a16:creationId xmlns:a16="http://schemas.microsoft.com/office/drawing/2014/main" id="{22AD1D72-2F95-C129-B6F1-8DD79693514F}"/>
              </a:ext>
            </a:extLst>
          </p:cNvPr>
          <p:cNvPicPr>
            <a:picLocks noChangeAspect="1"/>
          </p:cNvPicPr>
          <p:nvPr/>
        </p:nvPicPr>
        <p:blipFill>
          <a:blip r:embed="rId2">
            <a:extLst>
              <a:ext uri="{28A0092B-C50C-407E-A947-70E740481C1C}">
                <a14:useLocalDpi xmlns:a14="http://schemas.microsoft.com/office/drawing/2010/main" val="0"/>
              </a:ext>
            </a:extLst>
          </a:blip>
          <a:srcRect l="15879" r="10146" b="-2"/>
          <a:stretch/>
        </p:blipFill>
        <p:spPr>
          <a:xfrm>
            <a:off x="5144533" y="467208"/>
            <a:ext cx="5941538" cy="5923584"/>
          </a:xfrm>
          <a:prstGeom prst="rect">
            <a:avLst/>
          </a:prstGeom>
        </p:spPr>
      </p:pic>
    </p:spTree>
    <p:extLst>
      <p:ext uri="{BB962C8B-B14F-4D97-AF65-F5344CB8AC3E}">
        <p14:creationId xmlns:p14="http://schemas.microsoft.com/office/powerpoint/2010/main" val="282331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165737-8E34-39F4-7A48-B03CCA616225}"/>
              </a:ext>
            </a:extLst>
          </p:cNvPr>
          <p:cNvSpPr>
            <a:spLocks noGrp="1"/>
          </p:cNvSpPr>
          <p:nvPr>
            <p:ph type="title"/>
          </p:nvPr>
        </p:nvSpPr>
        <p:spPr>
          <a:xfrm>
            <a:off x="992274" y="327656"/>
            <a:ext cx="4567686" cy="5484132"/>
          </a:xfrm>
        </p:spPr>
        <p:txBody>
          <a:bodyPr vert="horz" lIns="91440" tIns="45720" rIns="91440" bIns="45720" rtlCol="0" anchor="t">
            <a:normAutofit fontScale="90000"/>
          </a:bodyPr>
          <a:lstStyle/>
          <a:p>
            <a:r>
              <a:rPr lang="en-US" sz="2400" dirty="0">
                <a:solidFill>
                  <a:srgbClr val="FFFFFF"/>
                </a:solidFill>
              </a:rPr>
              <a:t>It is advisable to start with a 12</a:t>
            </a:r>
            <a:r>
              <a:rPr lang="en-US" sz="2400" baseline="30000" dirty="0">
                <a:solidFill>
                  <a:srgbClr val="FFFFFF"/>
                </a:solidFill>
              </a:rPr>
              <a:t>th</a:t>
            </a:r>
            <a:r>
              <a:rPr lang="en-US" sz="2400" dirty="0">
                <a:solidFill>
                  <a:srgbClr val="FFFFFF"/>
                </a:solidFill>
              </a:rPr>
              <a:t> century technique called  </a:t>
            </a:r>
            <a:r>
              <a:rPr lang="en-US" sz="2400" b="1" dirty="0">
                <a:solidFill>
                  <a:srgbClr val="FFFFFF"/>
                </a:solidFill>
              </a:rPr>
              <a:t>grisaille painting (</a:t>
            </a:r>
            <a:r>
              <a:rPr lang="en-US" sz="2400" dirty="0">
                <a:solidFill>
                  <a:srgbClr val="FFFFFF"/>
                </a:solidFill>
              </a:rPr>
              <a:t>French for greyness</a:t>
            </a:r>
            <a:r>
              <a:rPr lang="en-US" sz="2400" b="1" dirty="0">
                <a:solidFill>
                  <a:srgbClr val="FFFFFF"/>
                </a:solidFill>
              </a:rPr>
              <a:t>) </a:t>
            </a:r>
            <a:r>
              <a:rPr lang="en-US" sz="2400" dirty="0">
                <a:solidFill>
                  <a:srgbClr val="FFFFFF"/>
                </a:solidFill>
              </a:rPr>
              <a:t>,which means painted using black and white oils such as ivory black and titanium white. Artists used this technique to imitate sculpture in paint. This will aid you in your compositional decisions without color concerns. Think of still life painting as a lab experiment, whereby ,you are free to explore compositional options. Grisaille techniques  begin with a charcoal or graphite pencil drawing and advances with a </a:t>
            </a:r>
            <a:r>
              <a:rPr lang="en-US" sz="2400" i="1" dirty="0">
                <a:solidFill>
                  <a:srgbClr val="FFFFFF"/>
                </a:solidFill>
              </a:rPr>
              <a:t>brush drawing  in paint. </a:t>
            </a:r>
            <a:r>
              <a:rPr lang="en-US" sz="2400" dirty="0">
                <a:solidFill>
                  <a:srgbClr val="FFFFFF"/>
                </a:solidFill>
              </a:rPr>
              <a:t>The painting on the right features strong perspective angles and a mix of value or tonal contrast. This painting is drawn with a brush. Your composition may be either a square or rectangular format.</a:t>
            </a:r>
          </a:p>
        </p:txBody>
      </p:sp>
      <p:pic>
        <p:nvPicPr>
          <p:cNvPr id="8" name="Picture 7">
            <a:extLst>
              <a:ext uri="{FF2B5EF4-FFF2-40B4-BE49-F238E27FC236}">
                <a16:creationId xmlns:a16="http://schemas.microsoft.com/office/drawing/2014/main" id="{9FFA1B72-C40D-88AE-7FE2-767555AF8659}"/>
              </a:ext>
            </a:extLst>
          </p:cNvPr>
          <p:cNvPicPr>
            <a:picLocks noChangeAspect="1"/>
          </p:cNvPicPr>
          <p:nvPr/>
        </p:nvPicPr>
        <p:blipFill>
          <a:blip r:embed="rId2">
            <a:extLst>
              <a:ext uri="{28A0092B-C50C-407E-A947-70E740481C1C}">
                <a14:useLocalDpi xmlns:a14="http://schemas.microsoft.com/office/drawing/2010/main" val="0"/>
              </a:ext>
            </a:extLst>
          </a:blip>
          <a:srcRect t="7949"/>
          <a:stretch/>
        </p:blipFill>
        <p:spPr>
          <a:xfrm>
            <a:off x="6553199" y="457200"/>
            <a:ext cx="5181602" cy="5943600"/>
          </a:xfrm>
          <a:prstGeom prst="rect">
            <a:avLst/>
          </a:prstGeom>
        </p:spPr>
      </p:pic>
    </p:spTree>
    <p:extLst>
      <p:ext uri="{BB962C8B-B14F-4D97-AF65-F5344CB8AC3E}">
        <p14:creationId xmlns:p14="http://schemas.microsoft.com/office/powerpoint/2010/main" val="286816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503773-4EC0-7C14-1318-6A3EDAD367A8}"/>
              </a:ext>
            </a:extLst>
          </p:cNvPr>
          <p:cNvSpPr>
            <a:spLocks noGrp="1"/>
          </p:cNvSpPr>
          <p:nvPr>
            <p:ph type="title"/>
          </p:nvPr>
        </p:nvSpPr>
        <p:spPr>
          <a:xfrm>
            <a:off x="1069788" y="457200"/>
            <a:ext cx="4567686" cy="5417672"/>
          </a:xfrm>
        </p:spPr>
        <p:txBody>
          <a:bodyPr vert="horz" lIns="91440" tIns="45720" rIns="91440" bIns="45720" rtlCol="0" anchor="t">
            <a:normAutofit/>
          </a:bodyPr>
          <a:lstStyle/>
          <a:p>
            <a:r>
              <a:rPr lang="en-US" dirty="0">
                <a:solidFill>
                  <a:srgbClr val="FFFFFF"/>
                </a:solidFill>
              </a:rPr>
              <a:t>Here is yet another grisaille painting, but a more complex one with a larger compositional format of 30” x 40”.The student incorporated overlapping objects in a rhythmic  sequence.</a:t>
            </a:r>
          </a:p>
        </p:txBody>
      </p:sp>
      <p:pic>
        <p:nvPicPr>
          <p:cNvPr id="10" name="Picture Placeholder 9">
            <a:extLst>
              <a:ext uri="{FF2B5EF4-FFF2-40B4-BE49-F238E27FC236}">
                <a16:creationId xmlns:a16="http://schemas.microsoft.com/office/drawing/2014/main" id="{5D083AA3-A2B7-656A-F5CD-7E6057D8AC6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632" b="7632"/>
          <a:stretch/>
        </p:blipFill>
        <p:spPr>
          <a:xfrm>
            <a:off x="6553199" y="457200"/>
            <a:ext cx="5181602" cy="5943600"/>
          </a:xfrm>
          <a:prstGeom prst="rect">
            <a:avLst/>
          </a:prstGeom>
        </p:spPr>
      </p:pic>
    </p:spTree>
    <p:extLst>
      <p:ext uri="{BB962C8B-B14F-4D97-AF65-F5344CB8AC3E}">
        <p14:creationId xmlns:p14="http://schemas.microsoft.com/office/powerpoint/2010/main" val="421412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9223A6-8E06-EF47-0C48-531906B5A63D}"/>
              </a:ext>
            </a:extLst>
          </p:cNvPr>
          <p:cNvSpPr>
            <a:spLocks noGrp="1"/>
          </p:cNvSpPr>
          <p:nvPr>
            <p:ph type="title"/>
          </p:nvPr>
        </p:nvSpPr>
        <p:spPr>
          <a:xfrm>
            <a:off x="573885" y="457199"/>
            <a:ext cx="4412021" cy="3898815"/>
          </a:xfrm>
        </p:spPr>
        <p:txBody>
          <a:bodyPr vert="horz" lIns="91440" tIns="45720" rIns="91440" bIns="45720" rtlCol="0" anchor="b">
            <a:noAutofit/>
          </a:bodyPr>
          <a:lstStyle/>
          <a:p>
            <a:r>
              <a:rPr lang="en-US" sz="2800" kern="1200" dirty="0">
                <a:solidFill>
                  <a:srgbClr val="FFFFFF"/>
                </a:solidFill>
                <a:latin typeface="+mj-lt"/>
                <a:ea typeface="+mj-ea"/>
                <a:cs typeface="+mj-cs"/>
              </a:rPr>
              <a:t>In this student work, we see a limited palette painting using the  grisaille technique and a few primary colors. The  student cleverly reveals oil painting  supplies including an oil paint palette knife, palette, thinner, brushes and linseed oil .Note the reflections in the thinner can!</a:t>
            </a:r>
          </a:p>
        </p:txBody>
      </p:sp>
      <p:pic>
        <p:nvPicPr>
          <p:cNvPr id="10" name="Picture Placeholder 9">
            <a:extLst>
              <a:ext uri="{FF2B5EF4-FFF2-40B4-BE49-F238E27FC236}">
                <a16:creationId xmlns:a16="http://schemas.microsoft.com/office/drawing/2014/main" id="{7CD4170B-4699-5133-348D-92B945AFC4B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101" b="5101"/>
          <a:stretch/>
        </p:blipFill>
        <p:spPr>
          <a:xfrm>
            <a:off x="6329898" y="457199"/>
            <a:ext cx="5140523" cy="5899152"/>
          </a:xfrm>
          <a:prstGeom prst="rect">
            <a:avLst/>
          </a:prstGeom>
        </p:spPr>
      </p:pic>
    </p:spTree>
    <p:extLst>
      <p:ext uri="{BB962C8B-B14F-4D97-AF65-F5344CB8AC3E}">
        <p14:creationId xmlns:p14="http://schemas.microsoft.com/office/powerpoint/2010/main" val="403087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85D83-7476-4966-ABAC-E2C2742558F9}"/>
              </a:ext>
            </a:extLst>
          </p:cNvPr>
          <p:cNvSpPr>
            <a:spLocks noGrp="1"/>
          </p:cNvSpPr>
          <p:nvPr>
            <p:ph type="title"/>
          </p:nvPr>
        </p:nvSpPr>
        <p:spPr>
          <a:xfrm>
            <a:off x="660042" y="501649"/>
            <a:ext cx="4412021" cy="4558723"/>
          </a:xfrm>
        </p:spPr>
        <p:txBody>
          <a:bodyPr vert="horz" lIns="91440" tIns="45720" rIns="91440" bIns="45720" rtlCol="0" anchor="b">
            <a:normAutofit/>
          </a:bodyPr>
          <a:lstStyle/>
          <a:p>
            <a:r>
              <a:rPr lang="en-US" sz="2800" kern="1200" dirty="0">
                <a:solidFill>
                  <a:srgbClr val="FFFFFF"/>
                </a:solidFill>
                <a:latin typeface="+mj-lt"/>
                <a:ea typeface="+mj-ea"/>
                <a:cs typeface="+mj-cs"/>
              </a:rPr>
              <a:t>An earth tone painting is a logical step for the student to transition from the grisaille black and white to one  incorporating earth tones such as  burnt umber, burnt sienna and yellow ochre. Similar </a:t>
            </a:r>
            <a:r>
              <a:rPr lang="en-US" sz="2800" dirty="0">
                <a:solidFill>
                  <a:srgbClr val="FFFFFF"/>
                </a:solidFill>
              </a:rPr>
              <a:t>p</a:t>
            </a:r>
            <a:r>
              <a:rPr lang="en-US" sz="2800" kern="1200" dirty="0">
                <a:solidFill>
                  <a:srgbClr val="FFFFFF"/>
                </a:solidFill>
                <a:latin typeface="+mj-lt"/>
                <a:ea typeface="+mj-ea"/>
                <a:cs typeface="+mj-cs"/>
              </a:rPr>
              <a:t>henomena such as reflection may be studied, as shown in this painting 2 vanitas theme still life.</a:t>
            </a:r>
          </a:p>
        </p:txBody>
      </p:sp>
      <p:pic>
        <p:nvPicPr>
          <p:cNvPr id="6" name="Picture Placeholder 5">
            <a:extLst>
              <a:ext uri="{FF2B5EF4-FFF2-40B4-BE49-F238E27FC236}">
                <a16:creationId xmlns:a16="http://schemas.microsoft.com/office/drawing/2014/main" id="{492B8D80-0856-A57E-9E7A-B56A7D49066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874" b="4874"/>
          <a:stretch/>
        </p:blipFill>
        <p:spPr>
          <a:xfrm>
            <a:off x="6081942" y="895555"/>
            <a:ext cx="5608320" cy="3770909"/>
          </a:xfrm>
          <a:prstGeom prst="rect">
            <a:avLst/>
          </a:prstGeom>
        </p:spPr>
      </p:pic>
    </p:spTree>
    <p:extLst>
      <p:ext uri="{BB962C8B-B14F-4D97-AF65-F5344CB8AC3E}">
        <p14:creationId xmlns:p14="http://schemas.microsoft.com/office/powerpoint/2010/main" val="303460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D1AB6F-1D1A-0441-07D3-E2F688895FDE}"/>
              </a:ext>
            </a:extLst>
          </p:cNvPr>
          <p:cNvSpPr>
            <a:spLocks noGrp="1"/>
          </p:cNvSpPr>
          <p:nvPr>
            <p:ph type="title"/>
          </p:nvPr>
        </p:nvSpPr>
        <p:spPr>
          <a:xfrm>
            <a:off x="1069788" y="520285"/>
            <a:ext cx="4567686" cy="5354587"/>
          </a:xfrm>
        </p:spPr>
        <p:txBody>
          <a:bodyPr vert="horz" lIns="91440" tIns="45720" rIns="91440" bIns="45720" rtlCol="0" anchor="t">
            <a:normAutofit/>
          </a:bodyPr>
          <a:lstStyle/>
          <a:p>
            <a:r>
              <a:rPr lang="en-US" sz="2800" dirty="0">
                <a:solidFill>
                  <a:srgbClr val="FFFFFF"/>
                </a:solidFill>
              </a:rPr>
              <a:t>Another approach is the </a:t>
            </a:r>
            <a:r>
              <a:rPr lang="en-US" sz="2800" b="1" dirty="0">
                <a:solidFill>
                  <a:srgbClr val="FFFFFF"/>
                </a:solidFill>
              </a:rPr>
              <a:t>earth tone painting with the figure and  interior spatial  theme</a:t>
            </a:r>
            <a:r>
              <a:rPr lang="en-US" sz="2800" dirty="0">
                <a:solidFill>
                  <a:srgbClr val="FFFFFF"/>
                </a:solidFill>
              </a:rPr>
              <a:t>. This allows earth tones such as burnt  and raw umber, burnt sienna and yellow ochre  to provide a </a:t>
            </a:r>
            <a:r>
              <a:rPr lang="en-US" sz="2800" i="1" dirty="0">
                <a:solidFill>
                  <a:srgbClr val="FFFFFF"/>
                </a:solidFill>
              </a:rPr>
              <a:t>sense</a:t>
            </a:r>
            <a:r>
              <a:rPr lang="en-US" sz="2800" dirty="0">
                <a:solidFill>
                  <a:srgbClr val="FFFFFF"/>
                </a:solidFill>
              </a:rPr>
              <a:t> of color without committing to a full blown or committed  color composition.</a:t>
            </a:r>
          </a:p>
        </p:txBody>
      </p:sp>
      <p:pic>
        <p:nvPicPr>
          <p:cNvPr id="8" name="Picture Placeholder 7">
            <a:extLst>
              <a:ext uri="{FF2B5EF4-FFF2-40B4-BE49-F238E27FC236}">
                <a16:creationId xmlns:a16="http://schemas.microsoft.com/office/drawing/2014/main" id="{083C75EF-2241-6A1C-A602-B96F912AA4D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297" b="4297"/>
          <a:stretch/>
        </p:blipFill>
        <p:spPr>
          <a:xfrm>
            <a:off x="6553199" y="457200"/>
            <a:ext cx="5181602" cy="5943600"/>
          </a:xfrm>
          <a:prstGeom prst="rect">
            <a:avLst/>
          </a:prstGeom>
        </p:spPr>
      </p:pic>
      <p:sp>
        <p:nvSpPr>
          <p:cNvPr id="4" name="Text Placeholder 3">
            <a:extLst>
              <a:ext uri="{FF2B5EF4-FFF2-40B4-BE49-F238E27FC236}">
                <a16:creationId xmlns:a16="http://schemas.microsoft.com/office/drawing/2014/main" id="{01969332-39EF-ECB2-C579-FD3E5B00668D}"/>
              </a:ext>
            </a:extLst>
          </p:cNvPr>
          <p:cNvSpPr>
            <a:spLocks noGrp="1"/>
          </p:cNvSpPr>
          <p:nvPr>
            <p:ph type="body" sz="half" idx="2"/>
          </p:nvPr>
        </p:nvSpPr>
        <p:spPr>
          <a:xfrm>
            <a:off x="5258846" y="3952890"/>
            <a:ext cx="5867720" cy="2305002"/>
          </a:xfrm>
          <a:noFill/>
        </p:spPr>
        <p:txBody>
          <a:bodyPr vert="horz" lIns="91440" tIns="45720" rIns="91440" bIns="45720" rtlCol="0" anchor="t">
            <a:normAutofit/>
          </a:bodyPr>
          <a:lstStyle/>
          <a:p>
            <a:pPr indent="-228600">
              <a:buFont typeface="Arial" panose="020B0604020202020204" pitchFamily="34" charset="0"/>
              <a:buChar char="•"/>
            </a:pPr>
            <a:endParaRPr lang="en-US" sz="1800" dirty="0">
              <a:solidFill>
                <a:schemeClr val="bg1"/>
              </a:solidFill>
            </a:endParaRPr>
          </a:p>
        </p:txBody>
      </p:sp>
    </p:spTree>
    <p:extLst>
      <p:ext uri="{BB962C8B-B14F-4D97-AF65-F5344CB8AC3E}">
        <p14:creationId xmlns:p14="http://schemas.microsoft.com/office/powerpoint/2010/main" val="1672619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597</TotalTime>
  <Words>856</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Composition in Painting: A focus on my students still life paintings in oil, painted from direct observation only</vt:lpstr>
      <vt:lpstr>PowerPoint Presentation</vt:lpstr>
      <vt:lpstr>Thumbnail sketches like these can help you understand your selected objects and compose them in a free and gestural manner. It becomes easier to choose a final composition to paint from when you have drawn a variety of these as a practice.</vt:lpstr>
      <vt:lpstr>Next, you will want to sketch your selected composition in charcoal ,pencil or even oil onto your painting ground which is usually stretched canvas .The image to the right is a painting by the French Post Impressionist, Paul Cezanne, entitled Water Jug, an oil on canvas, painted in 1892. He had used this gestural approach using a brush to compose this tabletop set up.</vt:lpstr>
      <vt:lpstr>It is advisable to start with a 12th century technique called  grisaille painting (French for greyness) ,which means painted using black and white oils such as ivory black and titanium white. Artists used this technique to imitate sculpture in paint. This will aid you in your compositional decisions without color concerns. Think of still life painting as a lab experiment, whereby ,you are free to explore compositional options. Grisaille techniques  begin with a charcoal or graphite pencil drawing and advances with a brush drawing  in paint. The painting on the right features strong perspective angles and a mix of value or tonal contrast. This painting is drawn with a brush. Your composition may be either a square or rectangular format.</vt:lpstr>
      <vt:lpstr>Here is yet another grisaille painting, but a more complex one with a larger compositional format of 30” x 40”.The student incorporated overlapping objects in a rhythmic  sequence.</vt:lpstr>
      <vt:lpstr>In this student work, we see a limited palette painting using the  grisaille technique and a few primary colors. The  student cleverly reveals oil painting  supplies including an oil paint palette knife, palette, thinner, brushes and linseed oil .Note the reflections in the thinner can!</vt:lpstr>
      <vt:lpstr>An earth tone painting is a logical step for the student to transition from the grisaille black and white to one  incorporating earth tones such as  burnt umber, burnt sienna and yellow ochre. Similar phenomena such as reflection may be studied, as shown in this painting 2 vanitas theme still life.</vt:lpstr>
      <vt:lpstr>Another approach is the earth tone painting with the figure and  interior spatial  theme. This allows earth tones such as burnt  and raw umber, burnt sienna and yellow ochre  to provide a sense of color without committing to a full blown or committed  color composition.</vt:lpstr>
      <vt:lpstr>Now, you are ready to add more color, and immerse yourself in your personal painting of a still life as you can see in the following paintings from my painting 1-2 classes, where color and composition are fused together …</vt:lpstr>
      <vt:lpstr>This painting  is an effective composition of balance and counterbalance. It is  painted both confidently and gesturally. Note the solidity of the objects accented with light creating the illusion of three dimensionality and the transparent effect of the oil lamp!</vt:lpstr>
      <vt:lpstr>A personal still life in a shadow box, which is used to provide a self-contained space  for a composition. The student composed their own objects to paint using primary and secondary colors. Notice the effective blending of the worn-out converse tennis shoes!</vt:lpstr>
      <vt:lpstr>In conclusion, we see a complex  color composition painting featuring drapery folds, primary and secondary colors and strong color shadows. Color controls the composition with a large range of colors  throughout the painting. Some foreground objects have a perspective slant which guides your eye into the middle ground of the composition. This is an achievable  goal as you advance  in your personal work.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Harmon</dc:creator>
  <cp:lastModifiedBy>David Harmon</cp:lastModifiedBy>
  <cp:revision>22</cp:revision>
  <dcterms:created xsi:type="dcterms:W3CDTF">2025-03-23T21:29:19Z</dcterms:created>
  <dcterms:modified xsi:type="dcterms:W3CDTF">2025-03-31T03:43:37Z</dcterms:modified>
</cp:coreProperties>
</file>