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2" r:id="rId5"/>
    <p:sldId id="263" r:id="rId6"/>
    <p:sldId id="282" r:id="rId7"/>
    <p:sldId id="264" r:id="rId8"/>
    <p:sldId id="279" r:id="rId9"/>
    <p:sldId id="265" r:id="rId10"/>
    <p:sldId id="258" r:id="rId11"/>
    <p:sldId id="267" r:id="rId12"/>
    <p:sldId id="266" r:id="rId13"/>
    <p:sldId id="268" r:id="rId14"/>
    <p:sldId id="269" r:id="rId15"/>
    <p:sldId id="270" r:id="rId16"/>
    <p:sldId id="275" r:id="rId17"/>
    <p:sldId id="276" r:id="rId18"/>
    <p:sldId id="277" r:id="rId19"/>
    <p:sldId id="278" r:id="rId20"/>
    <p:sldId id="271" r:id="rId21"/>
    <p:sldId id="274" r:id="rId22"/>
    <p:sldId id="281" r:id="rId23"/>
  </p:sldIdLst>
  <p:sldSz cx="12192000" cy="6858000"/>
  <p:notesSz cx="7102475" cy="9037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D615CF-3B82-47E5-BAF8-2473E11A0F8D}" v="1" dt="2026-10-02T02:20:24.6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8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Harmon" userId="0edb735bf8876456" providerId="LiveId" clId="{575CCC62-F01C-44CC-AF99-D6E216979B1C}"/>
    <pc:docChg chg="modSld">
      <pc:chgData name="David Harmon" userId="0edb735bf8876456" providerId="LiveId" clId="{575CCC62-F01C-44CC-AF99-D6E216979B1C}" dt="2026-10-02T02:21:08.320" v="20" actId="20577"/>
      <pc:docMkLst>
        <pc:docMk/>
      </pc:docMkLst>
      <pc:sldChg chg="modSp mod">
        <pc:chgData name="David Harmon" userId="0edb735bf8876456" providerId="LiveId" clId="{575CCC62-F01C-44CC-AF99-D6E216979B1C}" dt="2026-10-02T02:21:08.320" v="20" actId="20577"/>
        <pc:sldMkLst>
          <pc:docMk/>
          <pc:sldMk cId="2363104092" sldId="274"/>
        </pc:sldMkLst>
        <pc:spChg chg="mod">
          <ac:chgData name="David Harmon" userId="0edb735bf8876456" providerId="LiveId" clId="{575CCC62-F01C-44CC-AF99-D6E216979B1C}" dt="2026-10-02T02:21:08.320" v="20" actId="20577"/>
          <ac:spMkLst>
            <pc:docMk/>
            <pc:sldMk cId="2363104092" sldId="274"/>
            <ac:spMk id="2" creationId="{48C202AD-D3CC-C19E-C71F-297957A6C14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ECC0C-7523-4860-992E-7F72256B9A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E43278-1564-426F-98F8-CAEE88193B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C17865-34EB-4FAD-B336-489D63392328}"/>
              </a:ext>
            </a:extLst>
          </p:cNvPr>
          <p:cNvSpPr>
            <a:spLocks noGrp="1"/>
          </p:cNvSpPr>
          <p:nvPr>
            <p:ph type="dt" sz="half" idx="10"/>
          </p:nvPr>
        </p:nvSpPr>
        <p:spPr/>
        <p:txBody>
          <a:bodyPr/>
          <a:lstStyle/>
          <a:p>
            <a:fld id="{26F397F4-155E-4417-BD1A-82B42029083F}" type="datetimeFigureOut">
              <a:rPr lang="en-US" smtClean="0"/>
              <a:t>10/1/2026</a:t>
            </a:fld>
            <a:endParaRPr lang="en-US"/>
          </a:p>
        </p:txBody>
      </p:sp>
      <p:sp>
        <p:nvSpPr>
          <p:cNvPr id="5" name="Footer Placeholder 4">
            <a:extLst>
              <a:ext uri="{FF2B5EF4-FFF2-40B4-BE49-F238E27FC236}">
                <a16:creationId xmlns:a16="http://schemas.microsoft.com/office/drawing/2014/main" id="{45FB8F33-2245-46CE-AB24-C3C7784241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81D7FD-CA50-42EC-93E9-66C86D02F73A}"/>
              </a:ext>
            </a:extLst>
          </p:cNvPr>
          <p:cNvSpPr>
            <a:spLocks noGrp="1"/>
          </p:cNvSpPr>
          <p:nvPr>
            <p:ph type="sldNum" sz="quarter" idx="12"/>
          </p:nvPr>
        </p:nvSpPr>
        <p:spPr/>
        <p:txBody>
          <a:bodyPr/>
          <a:lstStyle/>
          <a:p>
            <a:fld id="{9F2CC860-882C-4489-ACCE-AA9C4FA28136}" type="slidenum">
              <a:rPr lang="en-US" smtClean="0"/>
              <a:t>‹#›</a:t>
            </a:fld>
            <a:endParaRPr lang="en-US"/>
          </a:p>
        </p:txBody>
      </p:sp>
    </p:spTree>
    <p:extLst>
      <p:ext uri="{BB962C8B-B14F-4D97-AF65-F5344CB8AC3E}">
        <p14:creationId xmlns:p14="http://schemas.microsoft.com/office/powerpoint/2010/main" val="3489986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B64C3-0BA6-4060-8E25-0799171661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24A0C1-C981-4F27-879B-B259D9EE52E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17A5F4-EC7A-4A58-B1AA-BB7E8E29C004}"/>
              </a:ext>
            </a:extLst>
          </p:cNvPr>
          <p:cNvSpPr>
            <a:spLocks noGrp="1"/>
          </p:cNvSpPr>
          <p:nvPr>
            <p:ph type="dt" sz="half" idx="10"/>
          </p:nvPr>
        </p:nvSpPr>
        <p:spPr/>
        <p:txBody>
          <a:bodyPr/>
          <a:lstStyle/>
          <a:p>
            <a:fld id="{26F397F4-155E-4417-BD1A-82B42029083F}" type="datetimeFigureOut">
              <a:rPr lang="en-US" smtClean="0"/>
              <a:t>10/1/2026</a:t>
            </a:fld>
            <a:endParaRPr lang="en-US"/>
          </a:p>
        </p:txBody>
      </p:sp>
      <p:sp>
        <p:nvSpPr>
          <p:cNvPr id="5" name="Footer Placeholder 4">
            <a:extLst>
              <a:ext uri="{FF2B5EF4-FFF2-40B4-BE49-F238E27FC236}">
                <a16:creationId xmlns:a16="http://schemas.microsoft.com/office/drawing/2014/main" id="{4A1208CE-442A-4472-80A7-6E9675074D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2D951-B4EC-4B06-88D7-117A31628C18}"/>
              </a:ext>
            </a:extLst>
          </p:cNvPr>
          <p:cNvSpPr>
            <a:spLocks noGrp="1"/>
          </p:cNvSpPr>
          <p:nvPr>
            <p:ph type="sldNum" sz="quarter" idx="12"/>
          </p:nvPr>
        </p:nvSpPr>
        <p:spPr/>
        <p:txBody>
          <a:bodyPr/>
          <a:lstStyle/>
          <a:p>
            <a:fld id="{9F2CC860-882C-4489-ACCE-AA9C4FA28136}" type="slidenum">
              <a:rPr lang="en-US" smtClean="0"/>
              <a:t>‹#›</a:t>
            </a:fld>
            <a:endParaRPr lang="en-US"/>
          </a:p>
        </p:txBody>
      </p:sp>
    </p:spTree>
    <p:extLst>
      <p:ext uri="{BB962C8B-B14F-4D97-AF65-F5344CB8AC3E}">
        <p14:creationId xmlns:p14="http://schemas.microsoft.com/office/powerpoint/2010/main" val="10003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6CCA6-F162-40A4-AE31-314D7A9B2A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F713F1-E50B-4893-8E3D-A7F1364490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16DBEE4-D604-476F-8895-A5515AC89E13}"/>
              </a:ext>
            </a:extLst>
          </p:cNvPr>
          <p:cNvSpPr>
            <a:spLocks noGrp="1"/>
          </p:cNvSpPr>
          <p:nvPr>
            <p:ph type="dt" sz="half" idx="10"/>
          </p:nvPr>
        </p:nvSpPr>
        <p:spPr/>
        <p:txBody>
          <a:bodyPr/>
          <a:lstStyle/>
          <a:p>
            <a:fld id="{26F397F4-155E-4417-BD1A-82B42029083F}" type="datetimeFigureOut">
              <a:rPr lang="en-US" smtClean="0"/>
              <a:t>10/1/2026</a:t>
            </a:fld>
            <a:endParaRPr lang="en-US"/>
          </a:p>
        </p:txBody>
      </p:sp>
      <p:sp>
        <p:nvSpPr>
          <p:cNvPr id="5" name="Footer Placeholder 4">
            <a:extLst>
              <a:ext uri="{FF2B5EF4-FFF2-40B4-BE49-F238E27FC236}">
                <a16:creationId xmlns:a16="http://schemas.microsoft.com/office/drawing/2014/main" id="{DEBDF5C3-041C-45FE-B87C-1C6A178D5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C6C6A6-F43E-454C-B315-156191915E52}"/>
              </a:ext>
            </a:extLst>
          </p:cNvPr>
          <p:cNvSpPr>
            <a:spLocks noGrp="1"/>
          </p:cNvSpPr>
          <p:nvPr>
            <p:ph type="sldNum" sz="quarter" idx="12"/>
          </p:nvPr>
        </p:nvSpPr>
        <p:spPr/>
        <p:txBody>
          <a:bodyPr/>
          <a:lstStyle/>
          <a:p>
            <a:fld id="{9F2CC860-882C-4489-ACCE-AA9C4FA28136}" type="slidenum">
              <a:rPr lang="en-US" smtClean="0"/>
              <a:t>‹#›</a:t>
            </a:fld>
            <a:endParaRPr lang="en-US"/>
          </a:p>
        </p:txBody>
      </p:sp>
    </p:spTree>
    <p:extLst>
      <p:ext uri="{BB962C8B-B14F-4D97-AF65-F5344CB8AC3E}">
        <p14:creationId xmlns:p14="http://schemas.microsoft.com/office/powerpoint/2010/main" val="3072810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0607C-3293-4F45-9994-F4D93A1D33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BF7CDB-D175-449C-8E1D-AB1ABDF9133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FC03FC-9C7D-4117-85B0-A82B4108E12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2D0FA2-2FF0-4E43-B7A1-484D9C8D14FF}"/>
              </a:ext>
            </a:extLst>
          </p:cNvPr>
          <p:cNvSpPr>
            <a:spLocks noGrp="1"/>
          </p:cNvSpPr>
          <p:nvPr>
            <p:ph type="dt" sz="half" idx="10"/>
          </p:nvPr>
        </p:nvSpPr>
        <p:spPr/>
        <p:txBody>
          <a:bodyPr/>
          <a:lstStyle/>
          <a:p>
            <a:fld id="{26F397F4-155E-4417-BD1A-82B42029083F}" type="datetimeFigureOut">
              <a:rPr lang="en-US" smtClean="0"/>
              <a:t>10/1/2026</a:t>
            </a:fld>
            <a:endParaRPr lang="en-US"/>
          </a:p>
        </p:txBody>
      </p:sp>
      <p:sp>
        <p:nvSpPr>
          <p:cNvPr id="6" name="Footer Placeholder 5">
            <a:extLst>
              <a:ext uri="{FF2B5EF4-FFF2-40B4-BE49-F238E27FC236}">
                <a16:creationId xmlns:a16="http://schemas.microsoft.com/office/drawing/2014/main" id="{33554582-1BC8-469E-8D1E-3921E6C921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01AF0A-634C-4CF5-BF09-174E687D93AE}"/>
              </a:ext>
            </a:extLst>
          </p:cNvPr>
          <p:cNvSpPr>
            <a:spLocks noGrp="1"/>
          </p:cNvSpPr>
          <p:nvPr>
            <p:ph type="sldNum" sz="quarter" idx="12"/>
          </p:nvPr>
        </p:nvSpPr>
        <p:spPr/>
        <p:txBody>
          <a:bodyPr/>
          <a:lstStyle/>
          <a:p>
            <a:fld id="{9F2CC860-882C-4489-ACCE-AA9C4FA28136}" type="slidenum">
              <a:rPr lang="en-US" smtClean="0"/>
              <a:t>‹#›</a:t>
            </a:fld>
            <a:endParaRPr lang="en-US"/>
          </a:p>
        </p:txBody>
      </p:sp>
    </p:spTree>
    <p:extLst>
      <p:ext uri="{BB962C8B-B14F-4D97-AF65-F5344CB8AC3E}">
        <p14:creationId xmlns:p14="http://schemas.microsoft.com/office/powerpoint/2010/main" val="3135135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2F630-3F24-49A8-8B4E-EB2E225289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A5CBB7-FA20-4553-BC73-FCD7E01E64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321D97B-A128-4C25-B47F-E8E8EE69669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4D8F13-604A-40E3-AD21-E3146B9621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8EACF29-2F61-40C0-BB21-CFBB9BE9638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1C442F-74C1-4F04-ACC2-B9F5B6F9C7C9}"/>
              </a:ext>
            </a:extLst>
          </p:cNvPr>
          <p:cNvSpPr>
            <a:spLocks noGrp="1"/>
          </p:cNvSpPr>
          <p:nvPr>
            <p:ph type="dt" sz="half" idx="10"/>
          </p:nvPr>
        </p:nvSpPr>
        <p:spPr/>
        <p:txBody>
          <a:bodyPr/>
          <a:lstStyle/>
          <a:p>
            <a:fld id="{26F397F4-155E-4417-BD1A-82B42029083F}" type="datetimeFigureOut">
              <a:rPr lang="en-US" smtClean="0"/>
              <a:t>10/1/2026</a:t>
            </a:fld>
            <a:endParaRPr lang="en-US"/>
          </a:p>
        </p:txBody>
      </p:sp>
      <p:sp>
        <p:nvSpPr>
          <p:cNvPr id="8" name="Footer Placeholder 7">
            <a:extLst>
              <a:ext uri="{FF2B5EF4-FFF2-40B4-BE49-F238E27FC236}">
                <a16:creationId xmlns:a16="http://schemas.microsoft.com/office/drawing/2014/main" id="{E35081F8-DB7C-42AF-B8D6-9275D3923D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1DB29B-6087-4C0F-BFF7-D215175BF7C1}"/>
              </a:ext>
            </a:extLst>
          </p:cNvPr>
          <p:cNvSpPr>
            <a:spLocks noGrp="1"/>
          </p:cNvSpPr>
          <p:nvPr>
            <p:ph type="sldNum" sz="quarter" idx="12"/>
          </p:nvPr>
        </p:nvSpPr>
        <p:spPr/>
        <p:txBody>
          <a:bodyPr/>
          <a:lstStyle/>
          <a:p>
            <a:fld id="{9F2CC860-882C-4489-ACCE-AA9C4FA28136}" type="slidenum">
              <a:rPr lang="en-US" smtClean="0"/>
              <a:t>‹#›</a:t>
            </a:fld>
            <a:endParaRPr lang="en-US"/>
          </a:p>
        </p:txBody>
      </p:sp>
    </p:spTree>
    <p:extLst>
      <p:ext uri="{BB962C8B-B14F-4D97-AF65-F5344CB8AC3E}">
        <p14:creationId xmlns:p14="http://schemas.microsoft.com/office/powerpoint/2010/main" val="2385907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20BE1-DAB1-4711-B0BD-297F223686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97B24F-5011-4E1C-86A4-965B88C12D99}"/>
              </a:ext>
            </a:extLst>
          </p:cNvPr>
          <p:cNvSpPr>
            <a:spLocks noGrp="1"/>
          </p:cNvSpPr>
          <p:nvPr>
            <p:ph type="dt" sz="half" idx="10"/>
          </p:nvPr>
        </p:nvSpPr>
        <p:spPr/>
        <p:txBody>
          <a:bodyPr/>
          <a:lstStyle/>
          <a:p>
            <a:fld id="{26F397F4-155E-4417-BD1A-82B42029083F}" type="datetimeFigureOut">
              <a:rPr lang="en-US" smtClean="0"/>
              <a:t>10/1/2026</a:t>
            </a:fld>
            <a:endParaRPr lang="en-US"/>
          </a:p>
        </p:txBody>
      </p:sp>
      <p:sp>
        <p:nvSpPr>
          <p:cNvPr id="4" name="Footer Placeholder 3">
            <a:extLst>
              <a:ext uri="{FF2B5EF4-FFF2-40B4-BE49-F238E27FC236}">
                <a16:creationId xmlns:a16="http://schemas.microsoft.com/office/drawing/2014/main" id="{579750D9-0248-40FD-9CAB-CF43AA4597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17C0A2-34A1-4D2A-BC68-E001383959B1}"/>
              </a:ext>
            </a:extLst>
          </p:cNvPr>
          <p:cNvSpPr>
            <a:spLocks noGrp="1"/>
          </p:cNvSpPr>
          <p:nvPr>
            <p:ph type="sldNum" sz="quarter" idx="12"/>
          </p:nvPr>
        </p:nvSpPr>
        <p:spPr/>
        <p:txBody>
          <a:bodyPr/>
          <a:lstStyle/>
          <a:p>
            <a:fld id="{9F2CC860-882C-4489-ACCE-AA9C4FA28136}" type="slidenum">
              <a:rPr lang="en-US" smtClean="0"/>
              <a:t>‹#›</a:t>
            </a:fld>
            <a:endParaRPr lang="en-US"/>
          </a:p>
        </p:txBody>
      </p:sp>
    </p:spTree>
    <p:extLst>
      <p:ext uri="{BB962C8B-B14F-4D97-AF65-F5344CB8AC3E}">
        <p14:creationId xmlns:p14="http://schemas.microsoft.com/office/powerpoint/2010/main" val="158130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0668DE-2D5C-450A-AFBF-B47DA70E38C9}"/>
              </a:ext>
            </a:extLst>
          </p:cNvPr>
          <p:cNvSpPr>
            <a:spLocks noGrp="1"/>
          </p:cNvSpPr>
          <p:nvPr>
            <p:ph type="dt" sz="half" idx="10"/>
          </p:nvPr>
        </p:nvSpPr>
        <p:spPr/>
        <p:txBody>
          <a:bodyPr/>
          <a:lstStyle/>
          <a:p>
            <a:fld id="{26F397F4-155E-4417-BD1A-82B42029083F}" type="datetimeFigureOut">
              <a:rPr lang="en-US" smtClean="0"/>
              <a:t>10/1/2026</a:t>
            </a:fld>
            <a:endParaRPr lang="en-US"/>
          </a:p>
        </p:txBody>
      </p:sp>
      <p:sp>
        <p:nvSpPr>
          <p:cNvPr id="3" name="Footer Placeholder 2">
            <a:extLst>
              <a:ext uri="{FF2B5EF4-FFF2-40B4-BE49-F238E27FC236}">
                <a16:creationId xmlns:a16="http://schemas.microsoft.com/office/drawing/2014/main" id="{D7C2D138-6B1D-474C-9073-43DCB1EA6F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2422FE-AD43-4FEF-A58E-A96F8DD31F03}"/>
              </a:ext>
            </a:extLst>
          </p:cNvPr>
          <p:cNvSpPr>
            <a:spLocks noGrp="1"/>
          </p:cNvSpPr>
          <p:nvPr>
            <p:ph type="sldNum" sz="quarter" idx="12"/>
          </p:nvPr>
        </p:nvSpPr>
        <p:spPr/>
        <p:txBody>
          <a:bodyPr/>
          <a:lstStyle/>
          <a:p>
            <a:fld id="{9F2CC860-882C-4489-ACCE-AA9C4FA28136}" type="slidenum">
              <a:rPr lang="en-US" smtClean="0"/>
              <a:t>‹#›</a:t>
            </a:fld>
            <a:endParaRPr lang="en-US"/>
          </a:p>
        </p:txBody>
      </p:sp>
    </p:spTree>
    <p:extLst>
      <p:ext uri="{BB962C8B-B14F-4D97-AF65-F5344CB8AC3E}">
        <p14:creationId xmlns:p14="http://schemas.microsoft.com/office/powerpoint/2010/main" val="1205198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83F6A-453F-417E-8F0B-D089EA66F5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F096B8-3CBB-4A83-8BDC-47D0485CF4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4F43F5-720B-4CB1-BC25-7BBDBF9970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CBBD478-209E-49A9-8BA6-15BD429B9548}"/>
              </a:ext>
            </a:extLst>
          </p:cNvPr>
          <p:cNvSpPr>
            <a:spLocks noGrp="1"/>
          </p:cNvSpPr>
          <p:nvPr>
            <p:ph type="dt" sz="half" idx="10"/>
          </p:nvPr>
        </p:nvSpPr>
        <p:spPr/>
        <p:txBody>
          <a:bodyPr/>
          <a:lstStyle/>
          <a:p>
            <a:fld id="{26F397F4-155E-4417-BD1A-82B42029083F}" type="datetimeFigureOut">
              <a:rPr lang="en-US" smtClean="0"/>
              <a:t>10/1/2026</a:t>
            </a:fld>
            <a:endParaRPr lang="en-US"/>
          </a:p>
        </p:txBody>
      </p:sp>
      <p:sp>
        <p:nvSpPr>
          <p:cNvPr id="6" name="Footer Placeholder 5">
            <a:extLst>
              <a:ext uri="{FF2B5EF4-FFF2-40B4-BE49-F238E27FC236}">
                <a16:creationId xmlns:a16="http://schemas.microsoft.com/office/drawing/2014/main" id="{BCA7FF08-51C9-4478-B3D3-DA5A533714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6565ED-6EA6-446B-A260-EA5A338ADE31}"/>
              </a:ext>
            </a:extLst>
          </p:cNvPr>
          <p:cNvSpPr>
            <a:spLocks noGrp="1"/>
          </p:cNvSpPr>
          <p:nvPr>
            <p:ph type="sldNum" sz="quarter" idx="12"/>
          </p:nvPr>
        </p:nvSpPr>
        <p:spPr/>
        <p:txBody>
          <a:bodyPr/>
          <a:lstStyle/>
          <a:p>
            <a:fld id="{9F2CC860-882C-4489-ACCE-AA9C4FA28136}" type="slidenum">
              <a:rPr lang="en-US" smtClean="0"/>
              <a:t>‹#›</a:t>
            </a:fld>
            <a:endParaRPr lang="en-US"/>
          </a:p>
        </p:txBody>
      </p:sp>
    </p:spTree>
    <p:extLst>
      <p:ext uri="{BB962C8B-B14F-4D97-AF65-F5344CB8AC3E}">
        <p14:creationId xmlns:p14="http://schemas.microsoft.com/office/powerpoint/2010/main" val="1147769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173A5-95B7-4BA4-A5D4-64F9CA6F2F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533B4F-9424-4ADB-BC20-50F7D4CDF9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48416A-FAE4-42F2-B311-1991F7B3A5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D23F44E-7D63-4F4B-8F7D-163536D544BE}"/>
              </a:ext>
            </a:extLst>
          </p:cNvPr>
          <p:cNvSpPr>
            <a:spLocks noGrp="1"/>
          </p:cNvSpPr>
          <p:nvPr>
            <p:ph type="dt" sz="half" idx="10"/>
          </p:nvPr>
        </p:nvSpPr>
        <p:spPr/>
        <p:txBody>
          <a:bodyPr/>
          <a:lstStyle/>
          <a:p>
            <a:fld id="{26F397F4-155E-4417-BD1A-82B42029083F}" type="datetimeFigureOut">
              <a:rPr lang="en-US" smtClean="0"/>
              <a:t>10/1/2026</a:t>
            </a:fld>
            <a:endParaRPr lang="en-US"/>
          </a:p>
        </p:txBody>
      </p:sp>
      <p:sp>
        <p:nvSpPr>
          <p:cNvPr id="6" name="Footer Placeholder 5">
            <a:extLst>
              <a:ext uri="{FF2B5EF4-FFF2-40B4-BE49-F238E27FC236}">
                <a16:creationId xmlns:a16="http://schemas.microsoft.com/office/drawing/2014/main" id="{3359CAA7-8CC6-4526-8131-E62F23D63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423C11-2728-42B7-8208-D487C17ED3A9}"/>
              </a:ext>
            </a:extLst>
          </p:cNvPr>
          <p:cNvSpPr>
            <a:spLocks noGrp="1"/>
          </p:cNvSpPr>
          <p:nvPr>
            <p:ph type="sldNum" sz="quarter" idx="12"/>
          </p:nvPr>
        </p:nvSpPr>
        <p:spPr/>
        <p:txBody>
          <a:bodyPr/>
          <a:lstStyle/>
          <a:p>
            <a:fld id="{9F2CC860-882C-4489-ACCE-AA9C4FA28136}" type="slidenum">
              <a:rPr lang="en-US" smtClean="0"/>
              <a:t>‹#›</a:t>
            </a:fld>
            <a:endParaRPr lang="en-US"/>
          </a:p>
        </p:txBody>
      </p:sp>
    </p:spTree>
    <p:extLst>
      <p:ext uri="{BB962C8B-B14F-4D97-AF65-F5344CB8AC3E}">
        <p14:creationId xmlns:p14="http://schemas.microsoft.com/office/powerpoint/2010/main" val="1592069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FDF01-8AFE-445D-83A2-1D0D68A514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DB2F51-B6AC-4121-BAC7-416957D2F18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171611-0ABC-42E0-A675-D7F258394F01}"/>
              </a:ext>
            </a:extLst>
          </p:cNvPr>
          <p:cNvSpPr>
            <a:spLocks noGrp="1"/>
          </p:cNvSpPr>
          <p:nvPr>
            <p:ph type="dt" sz="half" idx="10"/>
          </p:nvPr>
        </p:nvSpPr>
        <p:spPr/>
        <p:txBody>
          <a:bodyPr/>
          <a:lstStyle/>
          <a:p>
            <a:fld id="{26F397F4-155E-4417-BD1A-82B42029083F}" type="datetimeFigureOut">
              <a:rPr lang="en-US" smtClean="0"/>
              <a:t>10/1/2026</a:t>
            </a:fld>
            <a:endParaRPr lang="en-US"/>
          </a:p>
        </p:txBody>
      </p:sp>
      <p:sp>
        <p:nvSpPr>
          <p:cNvPr id="5" name="Footer Placeholder 4">
            <a:extLst>
              <a:ext uri="{FF2B5EF4-FFF2-40B4-BE49-F238E27FC236}">
                <a16:creationId xmlns:a16="http://schemas.microsoft.com/office/drawing/2014/main" id="{EAF581E7-10A7-4A92-89B8-B465067FA6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88DE69-AA1A-44CC-A2E8-8F97D8218EC4}"/>
              </a:ext>
            </a:extLst>
          </p:cNvPr>
          <p:cNvSpPr>
            <a:spLocks noGrp="1"/>
          </p:cNvSpPr>
          <p:nvPr>
            <p:ph type="sldNum" sz="quarter" idx="12"/>
          </p:nvPr>
        </p:nvSpPr>
        <p:spPr/>
        <p:txBody>
          <a:bodyPr/>
          <a:lstStyle/>
          <a:p>
            <a:fld id="{9F2CC860-882C-4489-ACCE-AA9C4FA28136}" type="slidenum">
              <a:rPr lang="en-US" smtClean="0"/>
              <a:t>‹#›</a:t>
            </a:fld>
            <a:endParaRPr lang="en-US"/>
          </a:p>
        </p:txBody>
      </p:sp>
    </p:spTree>
    <p:extLst>
      <p:ext uri="{BB962C8B-B14F-4D97-AF65-F5344CB8AC3E}">
        <p14:creationId xmlns:p14="http://schemas.microsoft.com/office/powerpoint/2010/main" val="2369225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C544A0-9AE8-411C-B2DB-41DA848374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F83C6F-2D8F-4B46-BDE2-D6FAE6BA7AA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5F1E31-7DAC-4041-9F59-BF3CD401AC1B}"/>
              </a:ext>
            </a:extLst>
          </p:cNvPr>
          <p:cNvSpPr>
            <a:spLocks noGrp="1"/>
          </p:cNvSpPr>
          <p:nvPr>
            <p:ph type="dt" sz="half" idx="10"/>
          </p:nvPr>
        </p:nvSpPr>
        <p:spPr/>
        <p:txBody>
          <a:bodyPr/>
          <a:lstStyle/>
          <a:p>
            <a:fld id="{26F397F4-155E-4417-BD1A-82B42029083F}" type="datetimeFigureOut">
              <a:rPr lang="en-US" smtClean="0"/>
              <a:t>10/1/2026</a:t>
            </a:fld>
            <a:endParaRPr lang="en-US"/>
          </a:p>
        </p:txBody>
      </p:sp>
      <p:sp>
        <p:nvSpPr>
          <p:cNvPr id="5" name="Footer Placeholder 4">
            <a:extLst>
              <a:ext uri="{FF2B5EF4-FFF2-40B4-BE49-F238E27FC236}">
                <a16:creationId xmlns:a16="http://schemas.microsoft.com/office/drawing/2014/main" id="{813E37C0-30B6-43D6-A694-0685C950C5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38F3D-F486-4CD0-8BFD-660D5DAE21EC}"/>
              </a:ext>
            </a:extLst>
          </p:cNvPr>
          <p:cNvSpPr>
            <a:spLocks noGrp="1"/>
          </p:cNvSpPr>
          <p:nvPr>
            <p:ph type="sldNum" sz="quarter" idx="12"/>
          </p:nvPr>
        </p:nvSpPr>
        <p:spPr/>
        <p:txBody>
          <a:bodyPr/>
          <a:lstStyle/>
          <a:p>
            <a:fld id="{9F2CC860-882C-4489-ACCE-AA9C4FA28136}" type="slidenum">
              <a:rPr lang="en-US" smtClean="0"/>
              <a:t>‹#›</a:t>
            </a:fld>
            <a:endParaRPr lang="en-US"/>
          </a:p>
        </p:txBody>
      </p:sp>
    </p:spTree>
    <p:extLst>
      <p:ext uri="{BB962C8B-B14F-4D97-AF65-F5344CB8AC3E}">
        <p14:creationId xmlns:p14="http://schemas.microsoft.com/office/powerpoint/2010/main" val="3654210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1462F0-F35F-4CB1-8FB0-54AA11DED7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55AC64-7AAA-43B3-9910-396A868A8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8E5BD2-9131-4795-90FC-BFAEB1C250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F397F4-155E-4417-BD1A-82B42029083F}" type="datetimeFigureOut">
              <a:rPr lang="en-US" smtClean="0"/>
              <a:t>10/1/2026</a:t>
            </a:fld>
            <a:endParaRPr lang="en-US"/>
          </a:p>
        </p:txBody>
      </p:sp>
      <p:sp>
        <p:nvSpPr>
          <p:cNvPr id="5" name="Footer Placeholder 4">
            <a:extLst>
              <a:ext uri="{FF2B5EF4-FFF2-40B4-BE49-F238E27FC236}">
                <a16:creationId xmlns:a16="http://schemas.microsoft.com/office/drawing/2014/main" id="{A5A46E96-FAEA-40B7-85E7-35820A15C4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A91A94-9EFB-4FC3-9DB2-D8AEFC098C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2CC860-882C-4489-ACCE-AA9C4FA28136}" type="slidenum">
              <a:rPr lang="en-US" smtClean="0"/>
              <a:t>‹#›</a:t>
            </a:fld>
            <a:endParaRPr lang="en-US"/>
          </a:p>
        </p:txBody>
      </p:sp>
    </p:spTree>
    <p:extLst>
      <p:ext uri="{BB962C8B-B14F-4D97-AF65-F5344CB8AC3E}">
        <p14:creationId xmlns:p14="http://schemas.microsoft.com/office/powerpoint/2010/main" val="1953169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Jackson_Pollock" TargetMode="External"/><Relationship Id="rId2" Type="http://schemas.openxmlformats.org/officeDocument/2006/relationships/image" Target="../media/image11.jpg"/><Relationship Id="rId1" Type="http://schemas.openxmlformats.org/officeDocument/2006/relationships/slideLayout" Target="../slideLayouts/slideLayout9.xml"/><Relationship Id="rId4" Type="http://schemas.openxmlformats.org/officeDocument/2006/relationships/hyperlink" Target="https://creativecommons.org/licenses/by-sa/3.0/"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ideo" Target="https://www.youtube.com/embed/7bICqvmKL5s?feature=oembed"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fif"/><Relationship Id="rId2" Type="http://schemas.openxmlformats.org/officeDocument/2006/relationships/image" Target="../media/image23.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 name="Rectangle 80">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9DC165-27B6-4EE8-B7E2-3970CC8FDEB7}"/>
              </a:ext>
            </a:extLst>
          </p:cNvPr>
          <p:cNvSpPr>
            <a:spLocks noGrp="1"/>
          </p:cNvSpPr>
          <p:nvPr>
            <p:ph type="ctrTitle"/>
          </p:nvPr>
        </p:nvSpPr>
        <p:spPr>
          <a:xfrm>
            <a:off x="5232400" y="1367673"/>
            <a:ext cx="6124576" cy="2665509"/>
          </a:xfrm>
        </p:spPr>
        <p:txBody>
          <a:bodyPr>
            <a:normAutofit/>
          </a:bodyPr>
          <a:lstStyle/>
          <a:p>
            <a:pPr algn="r"/>
            <a:r>
              <a:rPr lang="en-US" sz="6100">
                <a:solidFill>
                  <a:schemeClr val="bg1"/>
                </a:solidFill>
                <a:latin typeface="Amasis MT Pro Black" panose="02040A04050005020304" pitchFamily="18" charset="0"/>
              </a:rPr>
              <a:t>Abstract Expressionism</a:t>
            </a:r>
          </a:p>
        </p:txBody>
      </p:sp>
      <p:sp>
        <p:nvSpPr>
          <p:cNvPr id="3" name="Subtitle 2">
            <a:extLst>
              <a:ext uri="{FF2B5EF4-FFF2-40B4-BE49-F238E27FC236}">
                <a16:creationId xmlns:a16="http://schemas.microsoft.com/office/drawing/2014/main" id="{21334B53-3117-46D7-809F-226AC87B71E7}"/>
              </a:ext>
            </a:extLst>
          </p:cNvPr>
          <p:cNvSpPr>
            <a:spLocks noGrp="1"/>
          </p:cNvSpPr>
          <p:nvPr>
            <p:ph type="subTitle" idx="1"/>
          </p:nvPr>
        </p:nvSpPr>
        <p:spPr>
          <a:xfrm>
            <a:off x="5228702" y="4414180"/>
            <a:ext cx="6128274" cy="884538"/>
          </a:xfrm>
        </p:spPr>
        <p:txBody>
          <a:bodyPr>
            <a:normAutofit/>
          </a:bodyPr>
          <a:lstStyle/>
          <a:p>
            <a:pPr algn="r"/>
            <a:r>
              <a:rPr lang="en-US">
                <a:solidFill>
                  <a:schemeClr val="bg1"/>
                </a:solidFill>
              </a:rPr>
              <a:t>By</a:t>
            </a:r>
          </a:p>
          <a:p>
            <a:pPr algn="r"/>
            <a:r>
              <a:rPr lang="en-US">
                <a:solidFill>
                  <a:schemeClr val="bg1"/>
                </a:solidFill>
              </a:rPr>
              <a:t>David E. Harmon</a:t>
            </a:r>
          </a:p>
        </p:txBody>
      </p:sp>
      <p:pic>
        <p:nvPicPr>
          <p:cNvPr id="6" name="Picture 5">
            <a:extLst>
              <a:ext uri="{FF2B5EF4-FFF2-40B4-BE49-F238E27FC236}">
                <a16:creationId xmlns:a16="http://schemas.microsoft.com/office/drawing/2014/main" id="{403A89B0-72F5-AD8A-0F68-5FB3C01B87B0}"/>
              </a:ext>
            </a:extLst>
          </p:cNvPr>
          <p:cNvPicPr>
            <a:picLocks noChangeAspect="1"/>
          </p:cNvPicPr>
          <p:nvPr/>
        </p:nvPicPr>
        <p:blipFill>
          <a:blip r:embed="rId2">
            <a:extLst>
              <a:ext uri="{28A0092B-C50C-407E-A947-70E740481C1C}">
                <a14:useLocalDpi xmlns:a14="http://schemas.microsoft.com/office/drawing/2010/main" val="0"/>
              </a:ext>
            </a:extLst>
          </a:blip>
          <a:srcRect t="6185" r="1" b="5288"/>
          <a:stretch>
            <a:fillRect/>
          </a:stretch>
        </p:blipFill>
        <p:spPr>
          <a:xfrm>
            <a:off x="1" y="10"/>
            <a:ext cx="4551219"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82" name="Group 81">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68" name="Freeform: Shape 67">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Shape 82">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590695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FFA7457A-B790-4429-AC76-6BF02CEFF7EF}"/>
              </a:ext>
            </a:extLst>
          </p:cNvPr>
          <p:cNvPicPr>
            <a:picLocks noChangeAspect="1"/>
          </p:cNvPicPr>
          <p:nvPr/>
        </p:nvPicPr>
        <p:blipFill>
          <a:blip r:embed="rId2">
            <a:extLst>
              <a:ext uri="{28A0092B-C50C-407E-A947-70E740481C1C}">
                <a14:useLocalDpi xmlns:a14="http://schemas.microsoft.com/office/drawing/2010/main" val="0"/>
              </a:ext>
            </a:extLst>
          </a:blip>
          <a:srcRect l="16106"/>
          <a:stretch>
            <a:fillRect/>
          </a:stretch>
        </p:blipFill>
        <p:spPr>
          <a:xfrm>
            <a:off x="1" y="10"/>
            <a:ext cx="9669642" cy="6857990"/>
          </a:xfrm>
          <a:prstGeom prst="rect">
            <a:avLst/>
          </a:prstGeom>
        </p:spPr>
      </p:pic>
      <p:sp>
        <p:nvSpPr>
          <p:cNvPr id="140" name="Rectangle 13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7027F9F-CC71-BE70-561B-6C962232FFC4}"/>
              </a:ext>
            </a:extLst>
          </p:cNvPr>
          <p:cNvSpPr>
            <a:spLocks noGrp="1"/>
          </p:cNvSpPr>
          <p:nvPr>
            <p:ph type="title"/>
          </p:nvPr>
        </p:nvSpPr>
        <p:spPr>
          <a:xfrm>
            <a:off x="7935402" y="193964"/>
            <a:ext cx="3445765" cy="4775199"/>
          </a:xfrm>
          <a:noFill/>
        </p:spPr>
        <p:txBody>
          <a:bodyPr vert="horz" lIns="91440" tIns="45720" rIns="91440" bIns="45720" rtlCol="0" anchor="b">
            <a:normAutofit/>
          </a:bodyPr>
          <a:lstStyle/>
          <a:p>
            <a:r>
              <a:rPr lang="en-US" sz="2400" b="1" dirty="0"/>
              <a:t>On August 6 and 9,1945,two atomic bombs were dropped by US forces on two Japanese cities, Nagasaki and Hiroshima. 210,00 people were either  killed or injured.</a:t>
            </a:r>
            <a:br>
              <a:rPr lang="en-US" sz="2400" b="1" dirty="0"/>
            </a:br>
            <a:br>
              <a:rPr lang="en-US" sz="2400" b="1" dirty="0"/>
            </a:br>
            <a:r>
              <a:rPr lang="en-US" sz="2400" b="1" dirty="0"/>
              <a:t>Now the world was in the Atomic Age! Nothing would be the same including art!</a:t>
            </a:r>
          </a:p>
        </p:txBody>
      </p:sp>
      <p:sp>
        <p:nvSpPr>
          <p:cNvPr id="9" name="Content Placeholder 8">
            <a:extLst>
              <a:ext uri="{FF2B5EF4-FFF2-40B4-BE49-F238E27FC236}">
                <a16:creationId xmlns:a16="http://schemas.microsoft.com/office/drawing/2014/main" id="{90089D6C-0B9A-6058-4030-6B251E002CB1}"/>
              </a:ext>
            </a:extLst>
          </p:cNvPr>
          <p:cNvSpPr>
            <a:spLocks noGrp="1"/>
          </p:cNvSpPr>
          <p:nvPr>
            <p:ph idx="1"/>
          </p:nvPr>
        </p:nvSpPr>
        <p:spPr>
          <a:xfrm>
            <a:off x="7935403" y="5163117"/>
            <a:ext cx="3249833" cy="951436"/>
          </a:xfrm>
          <a:noFill/>
        </p:spPr>
        <p:txBody>
          <a:bodyPr vert="horz" lIns="91440" tIns="45720" rIns="91440" bIns="45720" rtlCol="0">
            <a:normAutofit/>
          </a:bodyPr>
          <a:lstStyle/>
          <a:p>
            <a:pPr marL="0" indent="0">
              <a:buNone/>
            </a:pPr>
            <a:endParaRPr lang="en-US" sz="2400" dirty="0"/>
          </a:p>
        </p:txBody>
      </p:sp>
    </p:spTree>
    <p:extLst>
      <p:ext uri="{BB962C8B-B14F-4D97-AF65-F5344CB8AC3E}">
        <p14:creationId xmlns:p14="http://schemas.microsoft.com/office/powerpoint/2010/main" val="87723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D18E6-76F6-F158-CB06-923D43B161F3}"/>
              </a:ext>
            </a:extLst>
          </p:cNvPr>
          <p:cNvSpPr>
            <a:spLocks noGrp="1"/>
          </p:cNvSpPr>
          <p:nvPr>
            <p:ph type="title"/>
          </p:nvPr>
        </p:nvSpPr>
        <p:spPr>
          <a:xfrm>
            <a:off x="7910285" y="741391"/>
            <a:ext cx="3443514" cy="1616203"/>
          </a:xfrm>
        </p:spPr>
        <p:txBody>
          <a:bodyPr vert="horz" lIns="91440" tIns="45720" rIns="91440" bIns="45720" rtlCol="0" anchor="b">
            <a:normAutofit/>
          </a:bodyPr>
          <a:lstStyle/>
          <a:p>
            <a:r>
              <a:rPr lang="en-US" sz="2200" b="1" kern="1200" dirty="0">
                <a:latin typeface="+mj-lt"/>
                <a:ea typeface="+mj-ea"/>
                <a:cs typeface="+mj-cs"/>
              </a:rPr>
              <a:t>These Japanese city aerial photos are </a:t>
            </a:r>
            <a:r>
              <a:rPr lang="en-US" sz="2200" b="1" i="1" kern="1200" dirty="0">
                <a:latin typeface="+mj-lt"/>
                <a:ea typeface="+mj-ea"/>
                <a:cs typeface="+mj-cs"/>
              </a:rPr>
              <a:t>frightening</a:t>
            </a:r>
            <a:r>
              <a:rPr lang="en-US" sz="2200" b="1" kern="1200" dirty="0">
                <a:latin typeface="+mj-lt"/>
                <a:ea typeface="+mj-ea"/>
                <a:cs typeface="+mj-cs"/>
              </a:rPr>
              <a:t> showing both before and the aftermath of the explosion!  </a:t>
            </a:r>
          </a:p>
        </p:txBody>
      </p:sp>
      <p:pic>
        <p:nvPicPr>
          <p:cNvPr id="6" name="Picture Placeholder 5">
            <a:extLst>
              <a:ext uri="{FF2B5EF4-FFF2-40B4-BE49-F238E27FC236}">
                <a16:creationId xmlns:a16="http://schemas.microsoft.com/office/drawing/2014/main" id="{BFCE0487-5788-AA98-59A1-549BD5E0F4A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r="11876"/>
          <a:stretch>
            <a:fillRect/>
          </a:stretch>
        </p:blipFill>
        <p:spPr>
          <a:xfrm>
            <a:off x="787114" y="1106579"/>
            <a:ext cx="6449549" cy="4574200"/>
          </a:xfrm>
          <a:prstGeom prst="rect">
            <a:avLst/>
          </a:prstGeom>
        </p:spPr>
      </p:pic>
      <p:sp>
        <p:nvSpPr>
          <p:cNvPr id="4" name="Text Placeholder 3">
            <a:extLst>
              <a:ext uri="{FF2B5EF4-FFF2-40B4-BE49-F238E27FC236}">
                <a16:creationId xmlns:a16="http://schemas.microsoft.com/office/drawing/2014/main" id="{50F29004-E2B4-6339-C14A-CB39B529B7D1}"/>
              </a:ext>
            </a:extLst>
          </p:cNvPr>
          <p:cNvSpPr>
            <a:spLocks noGrp="1"/>
          </p:cNvSpPr>
          <p:nvPr>
            <p:ph type="body" sz="half" idx="2"/>
          </p:nvPr>
        </p:nvSpPr>
        <p:spPr>
          <a:xfrm>
            <a:off x="7910285" y="2533476"/>
            <a:ext cx="3443514" cy="3447832"/>
          </a:xfrm>
        </p:spPr>
        <p:txBody>
          <a:bodyPr vert="horz" lIns="91440" tIns="45720" rIns="91440" bIns="45720" rtlCol="0" anchor="t">
            <a:normAutofit/>
          </a:bodyPr>
          <a:lstStyle/>
          <a:p>
            <a:r>
              <a:rPr lang="en-US" sz="2000" b="1" dirty="0"/>
              <a:t>Science had produced a tool of absolute terror, plunging society into an era of profound anxiety. How could any artist paint or sculpt realistically with the possibility of mass destruction?</a:t>
            </a:r>
          </a:p>
          <a:p>
            <a:pPr indent="-228600">
              <a:buFont typeface="Arial" panose="020B0604020202020204" pitchFamily="34" charset="0"/>
              <a:buChar char="•"/>
            </a:pPr>
            <a:endParaRPr lang="en-US" sz="2000" dirty="0"/>
          </a:p>
        </p:txBody>
      </p:sp>
      <p:grpSp>
        <p:nvGrpSpPr>
          <p:cNvPr id="14" name="Group 13">
            <a:extLst>
              <a:ext uri="{FF2B5EF4-FFF2-40B4-BE49-F238E27FC236}">
                <a16:creationId xmlns:a16="http://schemas.microsoft.com/office/drawing/2014/main" id="{31C49F18-8757-4E87-5C2E-9D6D7B82BA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5" name="Rectangle 14">
              <a:extLst>
                <a:ext uri="{FF2B5EF4-FFF2-40B4-BE49-F238E27FC236}">
                  <a16:creationId xmlns:a16="http://schemas.microsoft.com/office/drawing/2014/main" id="{25C84D91-E5BF-B919-ACEF-4A25262CE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D889E38-27CA-E23F-B646-8D7B4BB17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63057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3054D-A728-ED4D-2B88-ACDB389A4C37}"/>
              </a:ext>
            </a:extLst>
          </p:cNvPr>
          <p:cNvSpPr>
            <a:spLocks noGrp="1"/>
          </p:cNvSpPr>
          <p:nvPr>
            <p:ph type="title"/>
          </p:nvPr>
        </p:nvSpPr>
        <p:spPr>
          <a:xfrm>
            <a:off x="839788" y="365125"/>
            <a:ext cx="10515600" cy="1611457"/>
          </a:xfrm>
        </p:spPr>
        <p:txBody>
          <a:bodyPr>
            <a:normAutofit fontScale="90000"/>
          </a:bodyPr>
          <a:lstStyle/>
          <a:p>
            <a:r>
              <a:rPr lang="en-US" sz="2700" b="1" i="1" dirty="0">
                <a:solidFill>
                  <a:schemeClr val="tx2"/>
                </a:solidFill>
              </a:rPr>
              <a:t> </a:t>
            </a:r>
            <a:r>
              <a:rPr lang="en-US" sz="2700" b="1" i="1" dirty="0"/>
              <a:t>As a result of post WW2 devastation, existential philosophy, and books by Freud and Jung, an artistic movement had begun in New York City in the late 1940’s through the 1950’s. Painters and sculptors had been trained to see the world realistically…now they ,like Philip Guston’s works below, shifted from realism to abstraction, looking inward rather than outward!</a:t>
            </a:r>
            <a:br>
              <a:rPr lang="en-US" sz="2700" b="1" i="1" dirty="0"/>
            </a:br>
            <a:endParaRPr lang="en-US" sz="2700" b="1" dirty="0"/>
          </a:p>
        </p:txBody>
      </p:sp>
      <p:sp>
        <p:nvSpPr>
          <p:cNvPr id="3" name="Text Placeholder 2">
            <a:extLst>
              <a:ext uri="{FF2B5EF4-FFF2-40B4-BE49-F238E27FC236}">
                <a16:creationId xmlns:a16="http://schemas.microsoft.com/office/drawing/2014/main" id="{E05925F9-CD4D-5A6B-95E4-4A3679819468}"/>
              </a:ext>
            </a:extLst>
          </p:cNvPr>
          <p:cNvSpPr>
            <a:spLocks noGrp="1"/>
          </p:cNvSpPr>
          <p:nvPr>
            <p:ph type="body" idx="1"/>
          </p:nvPr>
        </p:nvSpPr>
        <p:spPr/>
        <p:txBody>
          <a:bodyPr/>
          <a:lstStyle/>
          <a:p>
            <a:pPr algn="ctr"/>
            <a:r>
              <a:rPr lang="en-US" i="1" dirty="0"/>
              <a:t>Bombardment</a:t>
            </a:r>
            <a:r>
              <a:rPr lang="en-US" dirty="0"/>
              <a:t>, </a:t>
            </a:r>
            <a:r>
              <a:rPr lang="en-US" b="0" dirty="0"/>
              <a:t>oil on canvas,1937</a:t>
            </a:r>
          </a:p>
        </p:txBody>
      </p:sp>
      <p:sp>
        <p:nvSpPr>
          <p:cNvPr id="5" name="Text Placeholder 4">
            <a:extLst>
              <a:ext uri="{FF2B5EF4-FFF2-40B4-BE49-F238E27FC236}">
                <a16:creationId xmlns:a16="http://schemas.microsoft.com/office/drawing/2014/main" id="{D754A259-A6DA-9902-F5F9-41BEAD7DC09E}"/>
              </a:ext>
            </a:extLst>
          </p:cNvPr>
          <p:cNvSpPr>
            <a:spLocks noGrp="1"/>
          </p:cNvSpPr>
          <p:nvPr>
            <p:ph type="body" sz="quarter" idx="3"/>
          </p:nvPr>
        </p:nvSpPr>
        <p:spPr/>
        <p:txBody>
          <a:bodyPr/>
          <a:lstStyle/>
          <a:p>
            <a:pPr algn="ctr"/>
            <a:r>
              <a:rPr lang="en-US" i="1" dirty="0"/>
              <a:t>Dial</a:t>
            </a:r>
            <a:r>
              <a:rPr lang="en-US" dirty="0"/>
              <a:t>, </a:t>
            </a:r>
            <a:r>
              <a:rPr lang="en-US" b="0" dirty="0"/>
              <a:t>oil on canvas,1956</a:t>
            </a:r>
          </a:p>
        </p:txBody>
      </p:sp>
      <p:pic>
        <p:nvPicPr>
          <p:cNvPr id="10" name="Content Placeholder 9">
            <a:extLst>
              <a:ext uri="{FF2B5EF4-FFF2-40B4-BE49-F238E27FC236}">
                <a16:creationId xmlns:a16="http://schemas.microsoft.com/office/drawing/2014/main" id="{11A790DB-B1E6-085C-0B7E-1C54E118E87A}"/>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815169" y="2505075"/>
            <a:ext cx="4296423" cy="4061980"/>
          </a:xfrm>
          <a:prstGeom prst="rect">
            <a:avLst/>
          </a:prstGeom>
        </p:spPr>
      </p:pic>
      <p:pic>
        <p:nvPicPr>
          <p:cNvPr id="8" name="Content Placeholder 7">
            <a:extLst>
              <a:ext uri="{FF2B5EF4-FFF2-40B4-BE49-F238E27FC236}">
                <a16:creationId xmlns:a16="http://schemas.microsoft.com/office/drawing/2014/main" id="{5015A896-C716-385A-F887-8DEBBEFC623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319645" y="2505075"/>
            <a:ext cx="4234764" cy="4254152"/>
          </a:xfrm>
          <a:prstGeom prst="rect">
            <a:avLst/>
          </a:prstGeom>
        </p:spPr>
      </p:pic>
    </p:spTree>
    <p:extLst>
      <p:ext uri="{BB962C8B-B14F-4D97-AF65-F5344CB8AC3E}">
        <p14:creationId xmlns:p14="http://schemas.microsoft.com/office/powerpoint/2010/main" val="2852424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52DDFCDD-BD8D-08C6-BC5E-F6D82CA75FC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9588" b="9588"/>
          <a:stretch>
            <a:fillRect/>
          </a:stretch>
        </p:blipFill>
        <p:spPr>
          <a:xfrm>
            <a:off x="1" y="10"/>
            <a:ext cx="9669642" cy="6857990"/>
          </a:xfrm>
          <a:prstGeom prst="rect">
            <a:avLst/>
          </a:prstGeom>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91D37D-66C0-68F5-A0C8-86B65672340B}"/>
              </a:ext>
            </a:extLst>
          </p:cNvPr>
          <p:cNvSpPr>
            <a:spLocks noGrp="1"/>
          </p:cNvSpPr>
          <p:nvPr>
            <p:ph type="title"/>
          </p:nvPr>
        </p:nvSpPr>
        <p:spPr>
          <a:xfrm>
            <a:off x="7531610" y="365125"/>
            <a:ext cx="3822189" cy="1899912"/>
          </a:xfrm>
        </p:spPr>
        <p:txBody>
          <a:bodyPr vert="horz" lIns="91440" tIns="45720" rIns="91440" bIns="45720" rtlCol="0" anchor="ctr">
            <a:normAutofit/>
          </a:bodyPr>
          <a:lstStyle/>
          <a:p>
            <a:r>
              <a:rPr lang="en-US" sz="3400"/>
              <a:t>The original Abstract Expressionist painters from 1951.</a:t>
            </a:r>
          </a:p>
        </p:txBody>
      </p:sp>
      <p:sp>
        <p:nvSpPr>
          <p:cNvPr id="4" name="Text Placeholder 3">
            <a:extLst>
              <a:ext uri="{FF2B5EF4-FFF2-40B4-BE49-F238E27FC236}">
                <a16:creationId xmlns:a16="http://schemas.microsoft.com/office/drawing/2014/main" id="{98EE0CB3-04B2-2E6A-BFCA-D879ABA2D72B}"/>
              </a:ext>
            </a:extLst>
          </p:cNvPr>
          <p:cNvSpPr>
            <a:spLocks noGrp="1"/>
          </p:cNvSpPr>
          <p:nvPr>
            <p:ph type="body" sz="half" idx="2"/>
          </p:nvPr>
        </p:nvSpPr>
        <p:spPr>
          <a:xfrm>
            <a:off x="7531610" y="2434201"/>
            <a:ext cx="3822189" cy="3742762"/>
          </a:xfrm>
        </p:spPr>
        <p:txBody>
          <a:bodyPr vert="horz" lIns="91440" tIns="45720" rIns="91440" bIns="45720" rtlCol="0">
            <a:normAutofit/>
          </a:bodyPr>
          <a:lstStyle/>
          <a:p>
            <a:r>
              <a:rPr lang="en-US" sz="2000" dirty="0"/>
              <a:t>This is a</a:t>
            </a:r>
            <a:r>
              <a:rPr lang="en-US" sz="2000" i="1" dirty="0"/>
              <a:t> Life </a:t>
            </a:r>
            <a:r>
              <a:rPr lang="en-US" sz="2000" dirty="0"/>
              <a:t>magazine photograph of the 15 original abstract expressionist artists; the New York Times dubbed the New York School.</a:t>
            </a:r>
          </a:p>
        </p:txBody>
      </p:sp>
    </p:spTree>
    <p:extLst>
      <p:ext uri="{BB962C8B-B14F-4D97-AF65-F5344CB8AC3E}">
        <p14:creationId xmlns:p14="http://schemas.microsoft.com/office/powerpoint/2010/main" val="970377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386BBDA8-7E31-47B7-800A-97A2BD6778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90443D-5195-DFCC-7A6A-821D7AE60889}"/>
              </a:ext>
            </a:extLst>
          </p:cNvPr>
          <p:cNvSpPr>
            <a:spLocks noGrp="1"/>
          </p:cNvSpPr>
          <p:nvPr>
            <p:ph type="title"/>
          </p:nvPr>
        </p:nvSpPr>
        <p:spPr>
          <a:xfrm>
            <a:off x="5995989" y="728283"/>
            <a:ext cx="5200770" cy="2384372"/>
          </a:xfrm>
        </p:spPr>
        <p:txBody>
          <a:bodyPr vert="horz" lIns="91440" tIns="45720" rIns="91440" bIns="45720" rtlCol="0" anchor="b">
            <a:normAutofit/>
          </a:bodyPr>
          <a:lstStyle/>
          <a:p>
            <a:r>
              <a:rPr lang="en-US" sz="2200" b="1" kern="1200" dirty="0">
                <a:solidFill>
                  <a:schemeClr val="tx1"/>
                </a:solidFill>
                <a:latin typeface="+mj-lt"/>
                <a:ea typeface="+mj-ea"/>
                <a:cs typeface="+mj-cs"/>
              </a:rPr>
              <a:t>In many ways, Abstract Expressionist movement paralleled the philosophy of existentialism. At its core, existentialism posited that individuals are responsible for creating their own meaning and purpose in what had become a seemingly indifferent universe.</a:t>
            </a:r>
          </a:p>
        </p:txBody>
      </p:sp>
      <p:pic>
        <p:nvPicPr>
          <p:cNvPr id="6" name="Picture Placeholder 5">
            <a:extLst>
              <a:ext uri="{FF2B5EF4-FFF2-40B4-BE49-F238E27FC236}">
                <a16:creationId xmlns:a16="http://schemas.microsoft.com/office/drawing/2014/main" id="{D6F36FC0-9D60-225E-C824-132BBEE1385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2751" r="-2" b="-2"/>
          <a:stretch>
            <a:fillRect/>
          </a:stretch>
        </p:blipFill>
        <p:spPr>
          <a:xfrm>
            <a:off x="187439" y="929808"/>
            <a:ext cx="5002092" cy="5002116"/>
          </a:xfrm>
          <a:prstGeom prst="rect">
            <a:avLst/>
          </a:prstGeom>
        </p:spPr>
      </p:pic>
      <p:sp>
        <p:nvSpPr>
          <p:cNvPr id="4" name="Text Placeholder 3">
            <a:extLst>
              <a:ext uri="{FF2B5EF4-FFF2-40B4-BE49-F238E27FC236}">
                <a16:creationId xmlns:a16="http://schemas.microsoft.com/office/drawing/2014/main" id="{1E01ADED-BC66-A85B-1B82-2741D73921D1}"/>
              </a:ext>
            </a:extLst>
          </p:cNvPr>
          <p:cNvSpPr>
            <a:spLocks noGrp="1"/>
          </p:cNvSpPr>
          <p:nvPr>
            <p:ph type="body" sz="half" idx="2"/>
          </p:nvPr>
        </p:nvSpPr>
        <p:spPr>
          <a:xfrm>
            <a:off x="5995989" y="3232727"/>
            <a:ext cx="5200770" cy="2882031"/>
          </a:xfrm>
        </p:spPr>
        <p:txBody>
          <a:bodyPr vert="horz" lIns="91440" tIns="45720" rIns="91440" bIns="45720" rtlCol="0">
            <a:normAutofit/>
          </a:bodyPr>
          <a:lstStyle/>
          <a:p>
            <a:r>
              <a:rPr lang="en-US" sz="2000" dirty="0"/>
              <a:t>Barnett Newman, an artist associated with the movement, wrote:</a:t>
            </a:r>
          </a:p>
          <a:p>
            <a:r>
              <a:rPr lang="en-US" sz="2000" b="1" i="1" dirty="0"/>
              <a:t>We felt the moral crisis of a world in shambles, a world destroyed by a great depression and a fierce World War, and it was impossible at that time to paint the kind of paintings that we were doing—flowers, reclining nudes, and people playing the cello.</a:t>
            </a:r>
          </a:p>
          <a:p>
            <a:pPr indent="-228600">
              <a:buFont typeface="Arial" panose="020B0604020202020204" pitchFamily="34" charset="0"/>
              <a:buChar char="•"/>
            </a:pPr>
            <a:endParaRPr lang="en-US" sz="2000" dirty="0"/>
          </a:p>
        </p:txBody>
      </p:sp>
    </p:spTree>
    <p:extLst>
      <p:ext uri="{BB962C8B-B14F-4D97-AF65-F5344CB8AC3E}">
        <p14:creationId xmlns:p14="http://schemas.microsoft.com/office/powerpoint/2010/main" val="3315066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6D3F86-AE91-AC00-9B5B-45F7AFADD168}"/>
              </a:ext>
            </a:extLst>
          </p:cNvPr>
          <p:cNvSpPr>
            <a:spLocks noGrp="1"/>
          </p:cNvSpPr>
          <p:nvPr>
            <p:ph type="title"/>
          </p:nvPr>
        </p:nvSpPr>
        <p:spPr>
          <a:xfrm>
            <a:off x="5232400" y="753626"/>
            <a:ext cx="6140449" cy="2211565"/>
          </a:xfrm>
        </p:spPr>
        <p:txBody>
          <a:bodyPr vert="horz" lIns="91440" tIns="45720" rIns="91440" bIns="45720" rtlCol="0" anchor="t">
            <a:normAutofit fontScale="90000"/>
          </a:bodyPr>
          <a:lstStyle/>
          <a:p>
            <a:r>
              <a:rPr lang="en-US" sz="2800" dirty="0">
                <a:solidFill>
                  <a:schemeClr val="bg1">
                    <a:alpha val="80000"/>
                  </a:schemeClr>
                </a:solidFill>
              </a:rPr>
              <a:t>These artists were diehard individuals who disliked labels and preferred an expression of painting which employed the concept of </a:t>
            </a:r>
            <a:r>
              <a:rPr lang="en-US" sz="2800" b="1" i="1" dirty="0">
                <a:solidFill>
                  <a:schemeClr val="bg1">
                    <a:alpha val="80000"/>
                  </a:schemeClr>
                </a:solidFill>
              </a:rPr>
              <a:t>automatism</a:t>
            </a:r>
            <a:r>
              <a:rPr lang="en-US" sz="2800" dirty="0">
                <a:solidFill>
                  <a:schemeClr val="bg1">
                    <a:alpha val="80000"/>
                  </a:schemeClr>
                </a:solidFill>
              </a:rPr>
              <a:t> they borrowed from the European Surrealist movement. One simply draws automatically without preplanning.</a:t>
            </a:r>
            <a:br>
              <a:rPr lang="en-US" sz="2800" dirty="0">
                <a:solidFill>
                  <a:schemeClr val="bg1">
                    <a:alpha val="80000"/>
                  </a:schemeClr>
                </a:solidFill>
              </a:rPr>
            </a:br>
            <a:endParaRPr lang="en-US" sz="2800" dirty="0">
              <a:solidFill>
                <a:schemeClr val="bg1"/>
              </a:solidFill>
            </a:endParaRPr>
          </a:p>
        </p:txBody>
      </p:sp>
      <p:pic>
        <p:nvPicPr>
          <p:cNvPr id="6" name="Picture Placeholder 5">
            <a:extLst>
              <a:ext uri="{FF2B5EF4-FFF2-40B4-BE49-F238E27FC236}">
                <a16:creationId xmlns:a16="http://schemas.microsoft.com/office/drawing/2014/main" id="{22E48C00-D127-D96F-A3B5-E7F949637F1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6709" r="18168"/>
          <a:stretch>
            <a:fillRect/>
          </a:stretch>
        </p:blipFill>
        <p:spPr>
          <a:xfrm>
            <a:off x="20"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effectLst/>
        </p:spPr>
      </p:pic>
      <p:grpSp>
        <p:nvGrpSpPr>
          <p:cNvPr id="38" name="Group 37">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28" name="Freeform: Shape 27">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 Placeholder 3">
            <a:extLst>
              <a:ext uri="{FF2B5EF4-FFF2-40B4-BE49-F238E27FC236}">
                <a16:creationId xmlns:a16="http://schemas.microsoft.com/office/drawing/2014/main" id="{5523E824-50C7-4964-C330-D3D0CD33181F}"/>
              </a:ext>
            </a:extLst>
          </p:cNvPr>
          <p:cNvSpPr>
            <a:spLocks noGrp="1"/>
          </p:cNvSpPr>
          <p:nvPr>
            <p:ph type="body" sz="half" idx="2"/>
          </p:nvPr>
        </p:nvSpPr>
        <p:spPr>
          <a:xfrm>
            <a:off x="5232401" y="2965190"/>
            <a:ext cx="6140449" cy="2863209"/>
          </a:xfrm>
        </p:spPr>
        <p:txBody>
          <a:bodyPr vert="horz" lIns="91440" tIns="45720" rIns="91440" bIns="45720" rtlCol="0">
            <a:normAutofit/>
          </a:bodyPr>
          <a:lstStyle/>
          <a:p>
            <a:pPr indent="-228600">
              <a:buFont typeface="Arial" panose="020B0604020202020204" pitchFamily="34" charset="0"/>
              <a:buChar char="•"/>
            </a:pPr>
            <a:endParaRPr lang="en-US" sz="2400" dirty="0">
              <a:solidFill>
                <a:schemeClr val="bg1">
                  <a:alpha val="80000"/>
                </a:schemeClr>
              </a:solidFill>
            </a:endParaRPr>
          </a:p>
          <a:p>
            <a:r>
              <a:rPr lang="en-US" sz="2400" dirty="0">
                <a:solidFill>
                  <a:schemeClr val="bg1">
                    <a:alpha val="80000"/>
                  </a:schemeClr>
                </a:solidFill>
              </a:rPr>
              <a:t>&lt;This is a 1924 drawing by Andre Masson entitled </a:t>
            </a:r>
            <a:r>
              <a:rPr lang="en-US" sz="2400" i="1" dirty="0">
                <a:solidFill>
                  <a:schemeClr val="bg1">
                    <a:alpha val="80000"/>
                  </a:schemeClr>
                </a:solidFill>
              </a:rPr>
              <a:t>Automatic Drawing. </a:t>
            </a:r>
          </a:p>
        </p:txBody>
      </p:sp>
    </p:spTree>
    <p:extLst>
      <p:ext uri="{BB962C8B-B14F-4D97-AF65-F5344CB8AC3E}">
        <p14:creationId xmlns:p14="http://schemas.microsoft.com/office/powerpoint/2010/main" val="740998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454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Action watermark"/>
          <p:cNvSpPr txBox="1"/>
          <p:nvPr/>
        </p:nvSpPr>
        <p:spPr>
          <a:xfrm>
            <a:off x="438912" y="1170432"/>
            <a:ext cx="1051560" cy="1325880"/>
          </a:xfrm>
          <a:prstGeom prst="rect">
            <a:avLst/>
          </a:prstGeom>
          <a:noFill/>
        </p:spPr>
        <p:txBody>
          <a:bodyPr wrap="square" lIns="0" tIns="0" rIns="0" bIns="0" anchor="t">
            <a:spAutoFit/>
          </a:bodyPr>
          <a:lstStyle/>
          <a:p>
            <a:pPr algn="l">
              <a:lnSpc>
                <a:spcPct val="100000"/>
              </a:lnSpc>
              <a:spcBef>
                <a:spcPts val="0"/>
              </a:spcBef>
              <a:spcAft>
                <a:spcPts val="0"/>
              </a:spcAft>
            </a:pPr>
            <a:r>
              <a:rPr sz="9800" b="1" i="0">
                <a:solidFill>
                  <a:srgbClr val="637285"/>
                </a:solidFill>
                <a:latin typeface="Calibri Light"/>
              </a:rPr>
              <a:t>A</a:t>
            </a:r>
          </a:p>
        </p:txBody>
      </p:sp>
      <p:sp>
        <p:nvSpPr>
          <p:cNvPr id="4" name="Color watermark"/>
          <p:cNvSpPr txBox="1"/>
          <p:nvPr/>
        </p:nvSpPr>
        <p:spPr>
          <a:xfrm>
            <a:off x="10652760" y="1170432"/>
            <a:ext cx="1051560" cy="1325880"/>
          </a:xfrm>
          <a:prstGeom prst="rect">
            <a:avLst/>
          </a:prstGeom>
          <a:noFill/>
        </p:spPr>
        <p:txBody>
          <a:bodyPr wrap="square" lIns="0" tIns="0" rIns="0" bIns="0" anchor="t">
            <a:spAutoFit/>
          </a:bodyPr>
          <a:lstStyle/>
          <a:p>
            <a:pPr algn="r">
              <a:lnSpc>
                <a:spcPct val="100000"/>
              </a:lnSpc>
              <a:spcBef>
                <a:spcPts val="0"/>
              </a:spcBef>
              <a:spcAft>
                <a:spcPts val="0"/>
              </a:spcAft>
            </a:pPr>
            <a:r>
              <a:rPr sz="9800" b="1" i="0">
                <a:solidFill>
                  <a:srgbClr val="637285"/>
                </a:solidFill>
                <a:latin typeface="Calibri Light"/>
              </a:rPr>
              <a:t>C</a:t>
            </a:r>
          </a:p>
        </p:txBody>
      </p:sp>
      <p:sp>
        <p:nvSpPr>
          <p:cNvPr id="5" name="Takeaway title"/>
          <p:cNvSpPr txBox="1"/>
          <p:nvPr/>
        </p:nvSpPr>
        <p:spPr>
          <a:xfrm>
            <a:off x="658368" y="411480"/>
            <a:ext cx="10881360" cy="566928"/>
          </a:xfrm>
          <a:prstGeom prst="rect">
            <a:avLst/>
          </a:prstGeom>
          <a:noFill/>
        </p:spPr>
        <p:txBody>
          <a:bodyPr wrap="square" lIns="0" tIns="0" rIns="0" bIns="0" anchor="t">
            <a:spAutoFit/>
          </a:bodyPr>
          <a:lstStyle/>
          <a:p>
            <a:pPr algn="l">
              <a:lnSpc>
                <a:spcPct val="100000"/>
              </a:lnSpc>
              <a:spcBef>
                <a:spcPts val="0"/>
              </a:spcBef>
              <a:spcAft>
                <a:spcPts val="0"/>
              </a:spcAft>
            </a:pPr>
            <a:r>
              <a:rPr sz="3500" b="0" i="0" dirty="0">
                <a:solidFill>
                  <a:srgbClr val="FFFFFF"/>
                </a:solidFill>
                <a:latin typeface="Calibri Light"/>
              </a:rPr>
              <a:t>Gesture and color became two routes to inner experience</a:t>
            </a:r>
          </a:p>
        </p:txBody>
      </p:sp>
      <p:sp>
        <p:nvSpPr>
          <p:cNvPr id="6" name="Subtitle"/>
          <p:cNvSpPr txBox="1"/>
          <p:nvPr/>
        </p:nvSpPr>
        <p:spPr>
          <a:xfrm>
            <a:off x="676656" y="1005840"/>
            <a:ext cx="10698480" cy="384048"/>
          </a:xfrm>
          <a:prstGeom prst="rect">
            <a:avLst/>
          </a:prstGeom>
          <a:noFill/>
        </p:spPr>
        <p:txBody>
          <a:bodyPr wrap="square" lIns="0" tIns="0" rIns="0" bIns="0" anchor="t">
            <a:spAutoFit/>
          </a:bodyPr>
          <a:lstStyle/>
          <a:p>
            <a:pPr algn="l">
              <a:lnSpc>
                <a:spcPct val="100000"/>
              </a:lnSpc>
              <a:spcBef>
                <a:spcPts val="0"/>
              </a:spcBef>
              <a:spcAft>
                <a:spcPts val="0"/>
              </a:spcAft>
            </a:pPr>
            <a:r>
              <a:rPr sz="1700" b="0" i="1">
                <a:solidFill>
                  <a:srgbClr val="E7E6E6"/>
                </a:solidFill>
                <a:latin typeface="Calibri"/>
              </a:rPr>
              <a:t>One emphasized the artist’s motion; the other emphasized the viewer’s immersion.</a:t>
            </a:r>
          </a:p>
        </p:txBody>
      </p:sp>
      <p:sp>
        <p:nvSpPr>
          <p:cNvPr id="7" name="Rectangle 6"/>
          <p:cNvSpPr/>
          <p:nvPr/>
        </p:nvSpPr>
        <p:spPr>
          <a:xfrm>
            <a:off x="6062472" y="1572768"/>
            <a:ext cx="22860" cy="4315968"/>
          </a:xfrm>
          <a:prstGeom prst="rect">
            <a:avLst/>
          </a:prstGeom>
          <a:solidFill>
            <a:srgbClr val="6372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Action heading"/>
          <p:cNvSpPr txBox="1"/>
          <p:nvPr/>
        </p:nvSpPr>
        <p:spPr>
          <a:xfrm>
            <a:off x="804672" y="1627632"/>
            <a:ext cx="4800600" cy="475488"/>
          </a:xfrm>
          <a:prstGeom prst="rect">
            <a:avLst/>
          </a:prstGeom>
          <a:noFill/>
        </p:spPr>
        <p:txBody>
          <a:bodyPr wrap="square" lIns="0" tIns="0" rIns="0" bIns="0" anchor="t">
            <a:spAutoFit/>
          </a:bodyPr>
          <a:lstStyle/>
          <a:p>
            <a:pPr algn="l">
              <a:lnSpc>
                <a:spcPct val="100000"/>
              </a:lnSpc>
              <a:spcBef>
                <a:spcPts val="0"/>
              </a:spcBef>
              <a:spcAft>
                <a:spcPts val="0"/>
              </a:spcAft>
            </a:pPr>
            <a:r>
              <a:rPr sz="2500" b="1" i="0">
                <a:solidFill>
                  <a:srgbClr val="ED7D31"/>
                </a:solidFill>
                <a:latin typeface="Calibri"/>
              </a:rPr>
              <a:t>ACTION PAINTING</a:t>
            </a:r>
          </a:p>
        </p:txBody>
      </p:sp>
      <p:sp>
        <p:nvSpPr>
          <p:cNvPr id="9" name="Rectangle 8"/>
          <p:cNvSpPr/>
          <p:nvPr/>
        </p:nvSpPr>
        <p:spPr>
          <a:xfrm>
            <a:off x="813816" y="2148840"/>
            <a:ext cx="841248" cy="50292"/>
          </a:xfrm>
          <a:prstGeom prst="rect">
            <a:avLst/>
          </a:prstGeom>
          <a:solidFill>
            <a:srgbClr val="ED7D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Action subhead"/>
          <p:cNvSpPr txBox="1"/>
          <p:nvPr/>
        </p:nvSpPr>
        <p:spPr>
          <a:xfrm>
            <a:off x="804672" y="2395728"/>
            <a:ext cx="4736592" cy="493776"/>
          </a:xfrm>
          <a:prstGeom prst="rect">
            <a:avLst/>
          </a:prstGeom>
          <a:noFill/>
        </p:spPr>
        <p:txBody>
          <a:bodyPr wrap="square" lIns="0" tIns="0" rIns="0" bIns="0" anchor="t">
            <a:spAutoFit/>
          </a:bodyPr>
          <a:lstStyle/>
          <a:p>
            <a:pPr algn="l">
              <a:lnSpc>
                <a:spcPct val="100000"/>
              </a:lnSpc>
              <a:spcBef>
                <a:spcPts val="0"/>
              </a:spcBef>
              <a:spcAft>
                <a:spcPts val="0"/>
              </a:spcAft>
            </a:pPr>
            <a:r>
              <a:rPr sz="2200" b="0" i="1">
                <a:solidFill>
                  <a:srgbClr val="FFFFFF"/>
                </a:solidFill>
                <a:latin typeface="Calibri Light"/>
              </a:rPr>
              <a:t>Gesture made visible</a:t>
            </a:r>
          </a:p>
        </p:txBody>
      </p:sp>
      <p:sp>
        <p:nvSpPr>
          <p:cNvPr id="11" name="Action descriptors"/>
          <p:cNvSpPr txBox="1"/>
          <p:nvPr/>
        </p:nvSpPr>
        <p:spPr>
          <a:xfrm>
            <a:off x="822960" y="2999232"/>
            <a:ext cx="4681728" cy="1700784"/>
          </a:xfrm>
          <a:prstGeom prst="rect">
            <a:avLst/>
          </a:prstGeom>
          <a:noFill/>
        </p:spPr>
        <p:txBody>
          <a:bodyPr wrap="square" lIns="0" tIns="0" rIns="0" bIns="0" anchor="t">
            <a:spAutoFit/>
          </a:bodyPr>
          <a:lstStyle/>
          <a:p>
            <a:pPr algn="l">
              <a:lnSpc>
                <a:spcPct val="100000"/>
              </a:lnSpc>
              <a:spcBef>
                <a:spcPts val="0"/>
              </a:spcBef>
              <a:spcAft>
                <a:spcPts val="0"/>
              </a:spcAft>
            </a:pPr>
            <a:r>
              <a:rPr sz="1900" b="0" i="0">
                <a:solidFill>
                  <a:srgbClr val="E7E6E6"/>
                </a:solidFill>
                <a:latin typeface="Calibri"/>
              </a:rPr>
              <a:t>Fast, physical brushwork
Drips, sweeps, and layered marks
The canvas records the act of painting</a:t>
            </a:r>
          </a:p>
        </p:txBody>
      </p:sp>
      <p:sp>
        <p:nvSpPr>
          <p:cNvPr id="12" name="Action artists"/>
          <p:cNvSpPr txBox="1"/>
          <p:nvPr/>
        </p:nvSpPr>
        <p:spPr>
          <a:xfrm>
            <a:off x="822960" y="4919472"/>
            <a:ext cx="4681728" cy="384048"/>
          </a:xfrm>
          <a:prstGeom prst="rect">
            <a:avLst/>
          </a:prstGeom>
          <a:noFill/>
        </p:spPr>
        <p:txBody>
          <a:bodyPr wrap="square" lIns="0" tIns="0" rIns="0" bIns="0" anchor="t">
            <a:spAutoFit/>
          </a:bodyPr>
          <a:lstStyle/>
          <a:p>
            <a:pPr algn="l">
              <a:lnSpc>
                <a:spcPct val="100000"/>
              </a:lnSpc>
              <a:spcBef>
                <a:spcPts val="0"/>
              </a:spcBef>
              <a:spcAft>
                <a:spcPts val="0"/>
              </a:spcAft>
            </a:pPr>
            <a:r>
              <a:rPr sz="1400" b="1" i="0">
                <a:solidFill>
                  <a:srgbClr val="ED7D31"/>
                </a:solidFill>
                <a:latin typeface="Calibri"/>
              </a:rPr>
              <a:t>POLLOCK  •  DE KOONING  •  MITCHELL</a:t>
            </a:r>
          </a:p>
        </p:txBody>
      </p:sp>
      <p:sp>
        <p:nvSpPr>
          <p:cNvPr id="13" name="Color heading"/>
          <p:cNvSpPr txBox="1"/>
          <p:nvPr/>
        </p:nvSpPr>
        <p:spPr>
          <a:xfrm>
            <a:off x="6565392" y="1627632"/>
            <a:ext cx="4754880" cy="475488"/>
          </a:xfrm>
          <a:prstGeom prst="rect">
            <a:avLst/>
          </a:prstGeom>
          <a:noFill/>
        </p:spPr>
        <p:txBody>
          <a:bodyPr wrap="square" lIns="0" tIns="0" rIns="0" bIns="0" anchor="t">
            <a:spAutoFit/>
          </a:bodyPr>
          <a:lstStyle/>
          <a:p>
            <a:pPr algn="l">
              <a:lnSpc>
                <a:spcPct val="100000"/>
              </a:lnSpc>
              <a:spcBef>
                <a:spcPts val="0"/>
              </a:spcBef>
              <a:spcAft>
                <a:spcPts val="0"/>
              </a:spcAft>
            </a:pPr>
            <a:r>
              <a:rPr sz="2500" b="1" i="0">
                <a:solidFill>
                  <a:srgbClr val="5B9BD5"/>
                </a:solidFill>
                <a:latin typeface="Calibri"/>
              </a:rPr>
              <a:t>COLOR FIELD</a:t>
            </a:r>
          </a:p>
        </p:txBody>
      </p:sp>
      <p:sp>
        <p:nvSpPr>
          <p:cNvPr id="14" name="Rectangle 13"/>
          <p:cNvSpPr/>
          <p:nvPr/>
        </p:nvSpPr>
        <p:spPr>
          <a:xfrm>
            <a:off x="6574536" y="2148840"/>
            <a:ext cx="841248" cy="50292"/>
          </a:xfrm>
          <a:prstGeom prst="rect">
            <a:avLst/>
          </a:prstGeom>
          <a:solidFill>
            <a:srgbClr val="5B9BD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Color subhead"/>
          <p:cNvSpPr txBox="1"/>
          <p:nvPr/>
        </p:nvSpPr>
        <p:spPr>
          <a:xfrm>
            <a:off x="6565392" y="2395728"/>
            <a:ext cx="4681728" cy="493776"/>
          </a:xfrm>
          <a:prstGeom prst="rect">
            <a:avLst/>
          </a:prstGeom>
          <a:noFill/>
        </p:spPr>
        <p:txBody>
          <a:bodyPr wrap="square" lIns="0" tIns="0" rIns="0" bIns="0" anchor="t">
            <a:spAutoFit/>
          </a:bodyPr>
          <a:lstStyle/>
          <a:p>
            <a:pPr algn="l">
              <a:lnSpc>
                <a:spcPct val="100000"/>
              </a:lnSpc>
              <a:spcBef>
                <a:spcPts val="0"/>
              </a:spcBef>
              <a:spcAft>
                <a:spcPts val="0"/>
              </a:spcAft>
            </a:pPr>
            <a:r>
              <a:rPr sz="2200" b="0" i="1">
                <a:solidFill>
                  <a:srgbClr val="FFFFFF"/>
                </a:solidFill>
                <a:latin typeface="Calibri Light"/>
              </a:rPr>
              <a:t>Emotion made spacious</a:t>
            </a:r>
          </a:p>
        </p:txBody>
      </p:sp>
      <p:sp>
        <p:nvSpPr>
          <p:cNvPr id="16" name="Color descriptors"/>
          <p:cNvSpPr txBox="1"/>
          <p:nvPr/>
        </p:nvSpPr>
        <p:spPr>
          <a:xfrm>
            <a:off x="6583680" y="2999232"/>
            <a:ext cx="4590288" cy="1700784"/>
          </a:xfrm>
          <a:prstGeom prst="rect">
            <a:avLst/>
          </a:prstGeom>
          <a:noFill/>
        </p:spPr>
        <p:txBody>
          <a:bodyPr wrap="square" lIns="0" tIns="0" rIns="0" bIns="0" anchor="t">
            <a:spAutoFit/>
          </a:bodyPr>
          <a:lstStyle/>
          <a:p>
            <a:pPr algn="l">
              <a:lnSpc>
                <a:spcPct val="100000"/>
              </a:lnSpc>
              <a:spcBef>
                <a:spcPts val="0"/>
              </a:spcBef>
              <a:spcAft>
                <a:spcPts val="0"/>
              </a:spcAft>
            </a:pPr>
            <a:r>
              <a:rPr sz="1900" b="0" i="0">
                <a:solidFill>
                  <a:srgbClr val="E7E6E6"/>
                </a:solidFill>
                <a:latin typeface="Calibri"/>
              </a:rPr>
              <a:t>Broad areas of color
Quiet surfaces and reduced gesture
The canvas becomes an immersive field</a:t>
            </a:r>
          </a:p>
        </p:txBody>
      </p:sp>
      <p:sp>
        <p:nvSpPr>
          <p:cNvPr id="17" name="Color artist"/>
          <p:cNvSpPr txBox="1"/>
          <p:nvPr/>
        </p:nvSpPr>
        <p:spPr>
          <a:xfrm>
            <a:off x="6583680" y="4919472"/>
            <a:ext cx="4590288" cy="384048"/>
          </a:xfrm>
          <a:prstGeom prst="rect">
            <a:avLst/>
          </a:prstGeom>
          <a:noFill/>
        </p:spPr>
        <p:txBody>
          <a:bodyPr wrap="square" lIns="0" tIns="0" rIns="0" bIns="0" anchor="t">
            <a:spAutoFit/>
          </a:bodyPr>
          <a:lstStyle/>
          <a:p>
            <a:pPr algn="l">
              <a:lnSpc>
                <a:spcPct val="100000"/>
              </a:lnSpc>
              <a:spcBef>
                <a:spcPts val="0"/>
              </a:spcBef>
              <a:spcAft>
                <a:spcPts val="0"/>
              </a:spcAft>
            </a:pPr>
            <a:r>
              <a:rPr sz="1400" b="1" i="0">
                <a:solidFill>
                  <a:srgbClr val="5B9BD5"/>
                </a:solidFill>
                <a:latin typeface="Calibri"/>
              </a:rPr>
              <a:t>ROTHKO</a:t>
            </a:r>
          </a:p>
        </p:txBody>
      </p:sp>
      <p:sp>
        <p:nvSpPr>
          <p:cNvPr id="18" name="Rectangle 17"/>
          <p:cNvSpPr/>
          <p:nvPr/>
        </p:nvSpPr>
        <p:spPr>
          <a:xfrm>
            <a:off x="658368" y="5907024"/>
            <a:ext cx="10881360" cy="32004"/>
          </a:xfrm>
          <a:prstGeom prst="rect">
            <a:avLst/>
          </a:prstGeom>
          <a:solidFill>
            <a:srgbClr val="E7E6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Synthesis line"/>
          <p:cNvSpPr txBox="1"/>
          <p:nvPr/>
        </p:nvSpPr>
        <p:spPr>
          <a:xfrm>
            <a:off x="676656" y="6089904"/>
            <a:ext cx="10789920" cy="347472"/>
          </a:xfrm>
          <a:prstGeom prst="rect">
            <a:avLst/>
          </a:prstGeom>
          <a:noFill/>
        </p:spPr>
        <p:txBody>
          <a:bodyPr wrap="square" lIns="0" tIns="0" rIns="0" bIns="0" anchor="t">
            <a:spAutoFit/>
          </a:bodyPr>
          <a:lstStyle/>
          <a:p>
            <a:pPr algn="ctr">
              <a:lnSpc>
                <a:spcPct val="100000"/>
              </a:lnSpc>
              <a:spcBef>
                <a:spcPts val="0"/>
              </a:spcBef>
              <a:spcAft>
                <a:spcPts val="0"/>
              </a:spcAft>
            </a:pPr>
            <a:r>
              <a:rPr sz="1600" b="0" i="0">
                <a:solidFill>
                  <a:srgbClr val="FFFFFF"/>
                </a:solidFill>
                <a:latin typeface="Calibri Light"/>
              </a:rPr>
              <a:t>Across both paths, abstraction made feeling—not realism—the subject.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 name="Rectangle 85">
            <a:extLst>
              <a:ext uri="{FF2B5EF4-FFF2-40B4-BE49-F238E27FC236}">
                <a16:creationId xmlns:a16="http://schemas.microsoft.com/office/drawing/2014/main" id="{55006F82-50D2-401C-BE85-FFEA1C196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32034F32-09B4-47B4-B550-1F1CE3D53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a:extLst>
              <a:ext uri="{FF2B5EF4-FFF2-40B4-BE49-F238E27FC236}">
                <a16:creationId xmlns:a16="http://schemas.microsoft.com/office/drawing/2014/main" id="{DE281959-4C2A-43BA-8C83-11E748D31C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78" name="Oval 77">
              <a:extLst>
                <a:ext uri="{FF2B5EF4-FFF2-40B4-BE49-F238E27FC236}">
                  <a16:creationId xmlns:a16="http://schemas.microsoft.com/office/drawing/2014/main" id="{085BD03E-6111-486E-A44E-13DE7D69D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1AEAC14A-07C6-4D53-B462-9F09A96B7E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4EE382AD-4EFB-4F1D-87D8-BBAFF1A14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7F9C3030-DD76-46ED-8C3D-5E6B155D7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Oval 81">
              <a:extLst>
                <a:ext uri="{FF2B5EF4-FFF2-40B4-BE49-F238E27FC236}">
                  <a16:creationId xmlns:a16="http://schemas.microsoft.com/office/drawing/2014/main" id="{3774AC63-66CE-4E5C-9DAF-71E4E0C042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374276B0-1AE1-4BAA-A117-B597012605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5E2F7DE-9F96-4B45-130B-F93D47135E3F}"/>
              </a:ext>
            </a:extLst>
          </p:cNvPr>
          <p:cNvSpPr>
            <a:spLocks noGrp="1"/>
          </p:cNvSpPr>
          <p:nvPr>
            <p:ph type="title"/>
          </p:nvPr>
        </p:nvSpPr>
        <p:spPr>
          <a:xfrm>
            <a:off x="5258846" y="630935"/>
            <a:ext cx="5867716" cy="2165527"/>
          </a:xfrm>
          <a:noFill/>
        </p:spPr>
        <p:txBody>
          <a:bodyPr vert="horz" lIns="91440" tIns="45720" rIns="91440" bIns="45720" rtlCol="0" anchor="b">
            <a:normAutofit/>
          </a:bodyPr>
          <a:lstStyle/>
          <a:p>
            <a:r>
              <a:rPr lang="en-US" sz="3000" dirty="0">
                <a:solidFill>
                  <a:schemeClr val="bg1"/>
                </a:solidFill>
              </a:rPr>
              <a:t>Painters such as Jackson Pollack sought to make art without conscious control to release his inner psyche. He worked fast and large in a style called</a:t>
            </a:r>
            <a:r>
              <a:rPr lang="en-US" sz="3000" i="1" dirty="0">
                <a:solidFill>
                  <a:schemeClr val="bg1"/>
                </a:solidFill>
              </a:rPr>
              <a:t> action painting</a:t>
            </a:r>
            <a:r>
              <a:rPr lang="en-US" sz="3000" dirty="0">
                <a:solidFill>
                  <a:schemeClr val="bg1"/>
                </a:solidFill>
              </a:rPr>
              <a:t>!</a:t>
            </a:r>
          </a:p>
        </p:txBody>
      </p:sp>
      <p:sp>
        <p:nvSpPr>
          <p:cNvPr id="85" name="Rectangle 84">
            <a:extLst>
              <a:ext uri="{FF2B5EF4-FFF2-40B4-BE49-F238E27FC236}">
                <a16:creationId xmlns:a16="http://schemas.microsoft.com/office/drawing/2014/main" id="{4FCECCE4-3046-4A76-B4C0-767A6251C6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a:extLst>
              <a:ext uri="{FF2B5EF4-FFF2-40B4-BE49-F238E27FC236}">
                <a16:creationId xmlns:a16="http://schemas.microsoft.com/office/drawing/2014/main" id="{D6F309B0-04E5-4883-9605-1364452C68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88" name="Straight Connector 87">
              <a:extLst>
                <a:ext uri="{FF2B5EF4-FFF2-40B4-BE49-F238E27FC236}">
                  <a16:creationId xmlns:a16="http://schemas.microsoft.com/office/drawing/2014/main" id="{E11AE0B5-579B-4455-9159-4E4F0A8CCE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7D011DD2-D339-42A2-B916-5E9494D4A4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E43332E-2051-4B76-BC37-83CA62919D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6B80359C-87A2-4B25-838D-8F833616F6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93" name="Rectangle 92">
            <a:extLst>
              <a:ext uri="{FF2B5EF4-FFF2-40B4-BE49-F238E27FC236}">
                <a16:creationId xmlns:a16="http://schemas.microsoft.com/office/drawing/2014/main" id="{096F20E2-F42F-4B71-8BC5-478533FE1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5" name="Group 94">
            <a:extLst>
              <a:ext uri="{FF2B5EF4-FFF2-40B4-BE49-F238E27FC236}">
                <a16:creationId xmlns:a16="http://schemas.microsoft.com/office/drawing/2014/main" id="{34039184-A11C-46AE-854D-8B22944360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96" name="Straight Connector 95">
              <a:extLst>
                <a:ext uri="{FF2B5EF4-FFF2-40B4-BE49-F238E27FC236}">
                  <a16:creationId xmlns:a16="http://schemas.microsoft.com/office/drawing/2014/main" id="{3D2F1956-BECA-4651-82AD-00D7D7F59D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A3F1C39C-42B5-430D-84F0-7018DD01CE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A7D71D2-799A-4C6D-AD0E-D7BCF15E9F2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C9B72C0-DA11-4A2F-BADC-5BD946CFD0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6" name="Picture Placeholder 5">
            <a:extLst>
              <a:ext uri="{FF2B5EF4-FFF2-40B4-BE49-F238E27FC236}">
                <a16:creationId xmlns:a16="http://schemas.microsoft.com/office/drawing/2014/main" id="{B5B5D826-2FF4-56FD-EEDD-6D8B978A8B1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r="3" b="12615"/>
          <a:stretch>
            <a:fillRect/>
          </a:stretch>
        </p:blipFill>
        <p:spPr>
          <a:xfrm>
            <a:off x="695408" y="706170"/>
            <a:ext cx="4024499" cy="5431517"/>
          </a:xfrm>
          <a:prstGeom prst="rect">
            <a:avLst/>
          </a:prstGeom>
        </p:spPr>
      </p:pic>
      <p:grpSp>
        <p:nvGrpSpPr>
          <p:cNvPr id="101" name="Group 100">
            <a:extLst>
              <a:ext uri="{FF2B5EF4-FFF2-40B4-BE49-F238E27FC236}">
                <a16:creationId xmlns:a16="http://schemas.microsoft.com/office/drawing/2014/main" id="{2219C598-7B69-490E-97B6-4E4DC4964F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562055" y="850149"/>
            <a:ext cx="304800" cy="429768"/>
            <a:chOff x="215328" y="-46937"/>
            <a:chExt cx="304800" cy="2773841"/>
          </a:xfrm>
        </p:grpSpPr>
        <p:cxnSp>
          <p:nvCxnSpPr>
            <p:cNvPr id="102" name="Straight Connector 101">
              <a:extLst>
                <a:ext uri="{FF2B5EF4-FFF2-40B4-BE49-F238E27FC236}">
                  <a16:creationId xmlns:a16="http://schemas.microsoft.com/office/drawing/2014/main" id="{EF504F69-53C8-4088-9C6A-56FFDA3318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F5EDE870-C63A-4D06-A144-9652B7D895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4CB714C2-8F44-4A42-BA66-2516AFA814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844F522-4E10-42B1-840D-5959A9639E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06" name="Text Placeholder 3">
            <a:extLst>
              <a:ext uri="{FF2B5EF4-FFF2-40B4-BE49-F238E27FC236}">
                <a16:creationId xmlns:a16="http://schemas.microsoft.com/office/drawing/2014/main" id="{E2C75C76-F21A-FDA9-E281-F0940F1FFA0B}"/>
              </a:ext>
            </a:extLst>
          </p:cNvPr>
          <p:cNvSpPr>
            <a:spLocks noGrp="1"/>
          </p:cNvSpPr>
          <p:nvPr>
            <p:ph type="body" sz="half" idx="2"/>
          </p:nvPr>
        </p:nvSpPr>
        <p:spPr>
          <a:xfrm>
            <a:off x="5258846" y="3269673"/>
            <a:ext cx="5867720" cy="2988219"/>
          </a:xfrm>
          <a:noFill/>
        </p:spPr>
        <p:txBody>
          <a:bodyPr vert="horz" lIns="91440" tIns="45720" rIns="91440" bIns="45720" rtlCol="0" anchor="t">
            <a:normAutofit/>
          </a:bodyPr>
          <a:lstStyle/>
          <a:p>
            <a:r>
              <a:rPr lang="en-US" sz="1800" dirty="0">
                <a:solidFill>
                  <a:schemeClr val="bg1"/>
                </a:solidFill>
              </a:rPr>
              <a:t>We will now look at the work of five of the major artists of this movement:</a:t>
            </a:r>
          </a:p>
          <a:p>
            <a:pPr indent="-228600">
              <a:buFont typeface="Arial" panose="020B0604020202020204" pitchFamily="34" charset="0"/>
              <a:buChar char="•"/>
            </a:pPr>
            <a:r>
              <a:rPr lang="en-US" sz="1800" i="1" dirty="0">
                <a:solidFill>
                  <a:schemeClr val="bg1"/>
                </a:solidFill>
              </a:rPr>
              <a:t>Jackson Pollack</a:t>
            </a:r>
          </a:p>
          <a:p>
            <a:pPr indent="-228600">
              <a:buFont typeface="Arial" panose="020B0604020202020204" pitchFamily="34" charset="0"/>
              <a:buChar char="•"/>
            </a:pPr>
            <a:r>
              <a:rPr lang="en-US" sz="1800" i="1" dirty="0">
                <a:solidFill>
                  <a:schemeClr val="bg1"/>
                </a:solidFill>
              </a:rPr>
              <a:t>Willem </a:t>
            </a:r>
            <a:r>
              <a:rPr lang="en-US" sz="1800" i="1" dirty="0" err="1">
                <a:solidFill>
                  <a:schemeClr val="bg1"/>
                </a:solidFill>
              </a:rPr>
              <a:t>DeKooning</a:t>
            </a:r>
            <a:r>
              <a:rPr lang="en-US" sz="1800" i="1" dirty="0">
                <a:solidFill>
                  <a:schemeClr val="bg1"/>
                </a:solidFill>
              </a:rPr>
              <a:t> </a:t>
            </a:r>
          </a:p>
          <a:p>
            <a:pPr indent="-228600">
              <a:buFont typeface="Arial" panose="020B0604020202020204" pitchFamily="34" charset="0"/>
              <a:buChar char="•"/>
            </a:pPr>
            <a:r>
              <a:rPr lang="en-US" sz="1800" i="1" dirty="0">
                <a:solidFill>
                  <a:schemeClr val="bg1"/>
                </a:solidFill>
              </a:rPr>
              <a:t>Marc Rothko</a:t>
            </a:r>
          </a:p>
          <a:p>
            <a:pPr indent="-228600">
              <a:buFont typeface="Arial" panose="020B0604020202020204" pitchFamily="34" charset="0"/>
              <a:buChar char="•"/>
            </a:pPr>
            <a:r>
              <a:rPr lang="en-US" sz="1800" i="1" dirty="0">
                <a:solidFill>
                  <a:schemeClr val="bg1"/>
                </a:solidFill>
              </a:rPr>
              <a:t>Grace Hartigan</a:t>
            </a:r>
          </a:p>
          <a:p>
            <a:pPr indent="-228600">
              <a:buFont typeface="Arial" panose="020B0604020202020204" pitchFamily="34" charset="0"/>
              <a:buChar char="•"/>
            </a:pPr>
            <a:r>
              <a:rPr lang="en-US" sz="1800" i="1" dirty="0">
                <a:solidFill>
                  <a:schemeClr val="bg1"/>
                </a:solidFill>
              </a:rPr>
              <a:t>Joan Mitchell</a:t>
            </a:r>
          </a:p>
        </p:txBody>
      </p:sp>
    </p:spTree>
    <p:extLst>
      <p:ext uri="{BB962C8B-B14F-4D97-AF65-F5344CB8AC3E}">
        <p14:creationId xmlns:p14="http://schemas.microsoft.com/office/powerpoint/2010/main" val="982850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8491F187-D706-7879-7CD4-0BC4276A2D29}"/>
              </a:ext>
            </a:extLst>
          </p:cNvPr>
          <p:cNvPicPr>
            <a:picLocks noGrp="1" noChangeAspect="1"/>
          </p:cNvPicPr>
          <p:nvPr>
            <p:ph type="pic"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6000" b="3573"/>
          <a:stretch>
            <a:fillRect/>
          </a:stretch>
        </p:blipFill>
        <p:spPr>
          <a:xfrm>
            <a:off x="1" y="10"/>
            <a:ext cx="9669642" cy="6857990"/>
          </a:xfrm>
          <a:prstGeom prst="rect">
            <a:avLst/>
          </a:prstGeom>
        </p:spPr>
      </p:pic>
      <p:sp>
        <p:nvSpPr>
          <p:cNvPr id="59" name="Rectangle 5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A261B98-1F31-EBB4-76D2-7DB3512F38E4}"/>
              </a:ext>
            </a:extLst>
          </p:cNvPr>
          <p:cNvSpPr>
            <a:spLocks noGrp="1"/>
          </p:cNvSpPr>
          <p:nvPr>
            <p:ph type="title"/>
          </p:nvPr>
        </p:nvSpPr>
        <p:spPr>
          <a:xfrm>
            <a:off x="7531610" y="365125"/>
            <a:ext cx="3822189" cy="1899912"/>
          </a:xfrm>
        </p:spPr>
        <p:txBody>
          <a:bodyPr vert="horz" lIns="91440" tIns="45720" rIns="91440" bIns="45720" rtlCol="0" anchor="ctr">
            <a:normAutofit/>
          </a:bodyPr>
          <a:lstStyle/>
          <a:p>
            <a:r>
              <a:rPr lang="en-US" sz="4000"/>
              <a:t>Jackson Pollack: </a:t>
            </a:r>
            <a:br>
              <a:rPr lang="en-US" sz="4000"/>
            </a:br>
            <a:r>
              <a:rPr lang="en-US" sz="4000" i="1"/>
              <a:t>Action Painter </a:t>
            </a:r>
            <a:r>
              <a:rPr lang="en-US" sz="4000"/>
              <a:t>quotes</a:t>
            </a:r>
            <a:r>
              <a:rPr lang="en-US" sz="4000" i="1"/>
              <a:t>…</a:t>
            </a:r>
          </a:p>
        </p:txBody>
      </p:sp>
      <p:sp>
        <p:nvSpPr>
          <p:cNvPr id="4" name="Text Placeholder 3">
            <a:extLst>
              <a:ext uri="{FF2B5EF4-FFF2-40B4-BE49-F238E27FC236}">
                <a16:creationId xmlns:a16="http://schemas.microsoft.com/office/drawing/2014/main" id="{122402D6-48D7-E3B4-B863-E0C427D74A3F}"/>
              </a:ext>
            </a:extLst>
          </p:cNvPr>
          <p:cNvSpPr>
            <a:spLocks noGrp="1"/>
          </p:cNvSpPr>
          <p:nvPr>
            <p:ph type="body" sz="half" idx="2"/>
          </p:nvPr>
        </p:nvSpPr>
        <p:spPr>
          <a:xfrm>
            <a:off x="7531610" y="2434201"/>
            <a:ext cx="3822189" cy="3742762"/>
          </a:xfrm>
        </p:spPr>
        <p:txBody>
          <a:bodyPr vert="horz" lIns="91440" tIns="45720" rIns="91440" bIns="45720" rtlCol="0">
            <a:normAutofit/>
          </a:bodyPr>
          <a:lstStyle/>
          <a:p>
            <a:pPr indent="-228600">
              <a:buFont typeface="Arial" panose="020B0604020202020204" pitchFamily="34" charset="0"/>
              <a:buChar char="•"/>
            </a:pPr>
            <a:r>
              <a:rPr lang="en-US" sz="1700" dirty="0"/>
              <a:t> </a:t>
            </a:r>
            <a:r>
              <a:rPr lang="en-US" sz="1700" i="1" dirty="0"/>
              <a:t>It seems to me that the modern painter cannot express his age, the airplane, the atom bomb, the radio, in the old forms of the Renaissance or any other past culture. Each age finds its own technique. </a:t>
            </a:r>
          </a:p>
          <a:p>
            <a:pPr indent="-228600">
              <a:buFont typeface="Arial" panose="020B0604020202020204" pitchFamily="34" charset="0"/>
              <a:buChar char="•"/>
            </a:pPr>
            <a:r>
              <a:rPr lang="en-US" sz="1700" i="1" dirty="0"/>
              <a:t>On the floor I am more at ease. I feel nearer, more part of the painting, since this way I can walk around it, work from the four sides and literally be in the painting.</a:t>
            </a:r>
          </a:p>
          <a:p>
            <a:pPr indent="-228600">
              <a:buFont typeface="Arial" panose="020B0604020202020204" pitchFamily="34" charset="0"/>
              <a:buChar char="•"/>
            </a:pPr>
            <a:endParaRPr lang="en-US" sz="1700" i="1" dirty="0"/>
          </a:p>
        </p:txBody>
      </p:sp>
      <p:sp>
        <p:nvSpPr>
          <p:cNvPr id="7" name="TextBox 6">
            <a:extLst>
              <a:ext uri="{FF2B5EF4-FFF2-40B4-BE49-F238E27FC236}">
                <a16:creationId xmlns:a16="http://schemas.microsoft.com/office/drawing/2014/main" id="{31FAFCED-9A80-55B8-D4A4-0179959AB8B1}"/>
              </a:ext>
            </a:extLst>
          </p:cNvPr>
          <p:cNvSpPr txBox="1"/>
          <p:nvPr/>
        </p:nvSpPr>
        <p:spPr>
          <a:xfrm>
            <a:off x="7362601" y="665794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Jackson_Pollock">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505403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0CD4F1F-A828-642F-00F8-680FE31493B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6250"/>
          <a:stretch>
            <a:fillRect/>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7CFF33-3DC3-9E39-03D4-34C8240E5977}"/>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2500" dirty="0"/>
              <a:t>Pollack’s </a:t>
            </a:r>
            <a:r>
              <a:rPr lang="en-US" sz="2500" i="1" dirty="0"/>
              <a:t>Convergence</a:t>
            </a:r>
            <a:r>
              <a:rPr lang="en-US" sz="2500" dirty="0"/>
              <a:t>,1951,oil on canvas,93” x 155”-His canvases were huge in size!</a:t>
            </a:r>
          </a:p>
        </p:txBody>
      </p:sp>
      <p:cxnSp>
        <p:nvCxnSpPr>
          <p:cNvPr id="20" name="Straight Connector 1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1861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8CF6E0-4E62-427D-2FD6-F88197CAB933}"/>
              </a:ext>
            </a:extLst>
          </p:cNvPr>
          <p:cNvSpPr>
            <a:spLocks noGrp="1"/>
          </p:cNvSpPr>
          <p:nvPr>
            <p:ph type="title"/>
          </p:nvPr>
        </p:nvSpPr>
        <p:spPr>
          <a:xfrm>
            <a:off x="5354955" y="552182"/>
            <a:ext cx="5998840" cy="3343135"/>
          </a:xfrm>
          <a:noFill/>
        </p:spPr>
        <p:txBody>
          <a:bodyPr vert="horz" lIns="91440" tIns="45720" rIns="91440" bIns="45720" rtlCol="0" anchor="b">
            <a:normAutofit/>
          </a:bodyPr>
          <a:lstStyle/>
          <a:p>
            <a:br>
              <a:rPr lang="en-US" sz="2100" dirty="0"/>
            </a:br>
            <a:br>
              <a:rPr lang="en-US" sz="2100" dirty="0"/>
            </a:br>
            <a:r>
              <a:rPr lang="en-US" sz="2100" dirty="0"/>
              <a:t>Yet another abstract expressionist was Willem </a:t>
            </a:r>
            <a:r>
              <a:rPr lang="en-US" sz="2100" dirty="0" err="1"/>
              <a:t>Dekooning</a:t>
            </a:r>
            <a:r>
              <a:rPr lang="en-US" sz="2100" dirty="0"/>
              <a:t>. He was born in Holland. I interviewed him in the 1980’s in his East Hampton studio in Long Island, NY. </a:t>
            </a:r>
            <a:br>
              <a:rPr lang="en-US" sz="2100" dirty="0"/>
            </a:br>
            <a:br>
              <a:rPr lang="en-US" sz="2100" dirty="0"/>
            </a:br>
            <a:r>
              <a:rPr lang="en-US" sz="2100" b="1" dirty="0"/>
              <a:t>Quote: </a:t>
            </a:r>
            <a:r>
              <a:rPr lang="en-US" sz="2100" b="1" i="1" dirty="0"/>
              <a:t>The idea that an artist puts order into the chaos of nature is absurd. All we can hope for is that we can  put some  order into ourselves.</a:t>
            </a:r>
            <a:br>
              <a:rPr lang="en-US" sz="2100" dirty="0"/>
            </a:br>
            <a:endParaRPr lang="en-US" sz="2100" u="sng" dirty="0"/>
          </a:p>
        </p:txBody>
      </p:sp>
      <p:pic>
        <p:nvPicPr>
          <p:cNvPr id="10" name="Picture Placeholder 9">
            <a:extLst>
              <a:ext uri="{FF2B5EF4-FFF2-40B4-BE49-F238E27FC236}">
                <a16:creationId xmlns:a16="http://schemas.microsoft.com/office/drawing/2014/main" id="{3ED9CE3A-F83E-7907-CECE-CEBE8599A41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6095" r="17844" b="-1"/>
          <a:stretch>
            <a:fillRect/>
          </a:stretch>
        </p:blipFill>
        <p:spPr>
          <a:xfrm>
            <a:off x="20" y="10"/>
            <a:ext cx="4992985" cy="6857990"/>
          </a:xfrm>
          <a:prstGeom prst="rect">
            <a:avLst/>
          </a:prstGeom>
        </p:spPr>
      </p:pic>
    </p:spTree>
    <p:extLst>
      <p:ext uri="{BB962C8B-B14F-4D97-AF65-F5344CB8AC3E}">
        <p14:creationId xmlns:p14="http://schemas.microsoft.com/office/powerpoint/2010/main" val="119354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56298-A928-7416-F2ED-1B76B7E99E1B}"/>
              </a:ext>
            </a:extLst>
          </p:cNvPr>
          <p:cNvSpPr>
            <a:spLocks noGrp="1"/>
          </p:cNvSpPr>
          <p:nvPr>
            <p:ph type="title"/>
          </p:nvPr>
        </p:nvSpPr>
        <p:spPr>
          <a:xfrm>
            <a:off x="8096251" y="714621"/>
            <a:ext cx="3445167" cy="3901454"/>
          </a:xfrm>
        </p:spPr>
        <p:txBody>
          <a:bodyPr vert="horz" lIns="91440" tIns="45720" rIns="91440" bIns="45720" rtlCol="0" anchor="t">
            <a:noAutofit/>
          </a:bodyPr>
          <a:lstStyle/>
          <a:p>
            <a:r>
              <a:rPr lang="en-US" sz="2400" dirty="0" err="1"/>
              <a:t>DeKooning’s</a:t>
            </a:r>
            <a:r>
              <a:rPr lang="en-US" sz="2400" dirty="0"/>
              <a:t> </a:t>
            </a:r>
            <a:r>
              <a:rPr lang="en-US" sz="2400" b="1" i="1" dirty="0"/>
              <a:t>Excavation</a:t>
            </a:r>
            <a:r>
              <a:rPr lang="en-US" sz="2400" dirty="0"/>
              <a:t>, measuring 81” x 100”,an oil on canvas, painted in 1950. It is considered his best painting. Abstract portions of the human </a:t>
            </a:r>
            <a:r>
              <a:rPr lang="en-US" sz="2400"/>
              <a:t>form appear </a:t>
            </a:r>
            <a:r>
              <a:rPr lang="en-US" sz="2400" dirty="0"/>
              <a:t>throughout the painting.</a:t>
            </a:r>
          </a:p>
        </p:txBody>
      </p:sp>
      <p:pic>
        <p:nvPicPr>
          <p:cNvPr id="5" name="Content Placeholder 4">
            <a:extLst>
              <a:ext uri="{FF2B5EF4-FFF2-40B4-BE49-F238E27FC236}">
                <a16:creationId xmlns:a16="http://schemas.microsoft.com/office/drawing/2014/main" id="{D39CF997-9E40-B84F-D11C-07EA339D4C1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11618" b="-1"/>
          <a:stretch>
            <a:fillRect/>
          </a:stretch>
        </p:blipFill>
        <p:spPr>
          <a:xfrm>
            <a:off x="20" y="-3"/>
            <a:ext cx="7576437" cy="6857993"/>
          </a:xfrm>
          <a:prstGeom prst="rect">
            <a:avLst/>
          </a:prstGeom>
        </p:spPr>
      </p:pic>
      <p:cxnSp>
        <p:nvCxnSpPr>
          <p:cNvPr id="150" name="Straight Connector 149">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5181888"/>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4588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7D7A8A-B6F0-4861-42F6-925946B97863}"/>
              </a:ext>
            </a:extLst>
          </p:cNvPr>
          <p:cNvSpPr>
            <a:spLocks noGrp="1"/>
          </p:cNvSpPr>
          <p:nvPr>
            <p:ph type="title"/>
          </p:nvPr>
        </p:nvSpPr>
        <p:spPr>
          <a:xfrm>
            <a:off x="6981825" y="532564"/>
            <a:ext cx="4391024" cy="2432628"/>
          </a:xfrm>
        </p:spPr>
        <p:txBody>
          <a:bodyPr vert="horz" lIns="91440" tIns="45720" rIns="91440" bIns="45720" rtlCol="0" anchor="t">
            <a:noAutofit/>
          </a:bodyPr>
          <a:lstStyle/>
          <a:p>
            <a:r>
              <a:rPr lang="en-US" sz="2400" dirty="0">
                <a:solidFill>
                  <a:schemeClr val="bg1"/>
                </a:solidFill>
              </a:rPr>
              <a:t>Marc Rothko was an abstract expressionist painter whose canvases were called  </a:t>
            </a:r>
            <a:r>
              <a:rPr lang="en-US" sz="2400" i="1" dirty="0">
                <a:solidFill>
                  <a:schemeClr val="bg1"/>
                </a:solidFill>
              </a:rPr>
              <a:t>color field </a:t>
            </a:r>
            <a:r>
              <a:rPr lang="en-US" sz="2400" dirty="0">
                <a:solidFill>
                  <a:schemeClr val="bg1"/>
                </a:solidFill>
              </a:rPr>
              <a:t>paintings, conveying intense meditative color with little evidence of brush strokes.</a:t>
            </a:r>
          </a:p>
        </p:txBody>
      </p:sp>
      <p:pic>
        <p:nvPicPr>
          <p:cNvPr id="6" name="Picture Placeholder 5">
            <a:extLst>
              <a:ext uri="{FF2B5EF4-FFF2-40B4-BE49-F238E27FC236}">
                <a16:creationId xmlns:a16="http://schemas.microsoft.com/office/drawing/2014/main" id="{66145957-D1C8-BF00-C558-800703F4BD4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r="-1" b="3010"/>
          <a:stretch>
            <a:fillRect/>
          </a:stretch>
        </p:blipFill>
        <p:spPr>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effectLst>
            <a:outerShdw blurRad="381000" dist="152400" algn="tl" rotWithShape="0">
              <a:prstClr val="black">
                <a:alpha val="10000"/>
              </a:prstClr>
            </a:outerShdw>
          </a:effectLst>
        </p:spPr>
      </p:pic>
      <p:grpSp>
        <p:nvGrpSpPr>
          <p:cNvPr id="22" name="Group 21">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23" name="Freeform: Shape 22">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 Placeholder 3">
            <a:extLst>
              <a:ext uri="{FF2B5EF4-FFF2-40B4-BE49-F238E27FC236}">
                <a16:creationId xmlns:a16="http://schemas.microsoft.com/office/drawing/2014/main" id="{BA8F6BE9-E4AD-6226-01BB-8FF36CD9AC96}"/>
              </a:ext>
            </a:extLst>
          </p:cNvPr>
          <p:cNvSpPr>
            <a:spLocks noGrp="1"/>
          </p:cNvSpPr>
          <p:nvPr>
            <p:ph type="body" sz="half" idx="2"/>
          </p:nvPr>
        </p:nvSpPr>
        <p:spPr>
          <a:xfrm>
            <a:off x="6981826" y="3146400"/>
            <a:ext cx="4391024" cy="2682000"/>
          </a:xfrm>
        </p:spPr>
        <p:txBody>
          <a:bodyPr vert="horz" lIns="91440" tIns="45720" rIns="91440" bIns="45720" rtlCol="0">
            <a:normAutofit/>
          </a:bodyPr>
          <a:lstStyle/>
          <a:p>
            <a:r>
              <a:rPr lang="en-US" sz="2400" dirty="0">
                <a:solidFill>
                  <a:schemeClr val="bg1">
                    <a:alpha val="80000"/>
                  </a:schemeClr>
                </a:solidFill>
              </a:rPr>
              <a:t>Quote: </a:t>
            </a:r>
            <a:r>
              <a:rPr lang="en-US" sz="2400" i="1" dirty="0">
                <a:solidFill>
                  <a:schemeClr val="bg1">
                    <a:alpha val="80000"/>
                  </a:schemeClr>
                </a:solidFill>
              </a:rPr>
              <a:t>The artist invites the spectator to take a journey within the realm of the canvas... Without taking the journey, the spectator has really missed the essential experience of the picture.</a:t>
            </a:r>
          </a:p>
        </p:txBody>
      </p:sp>
    </p:spTree>
    <p:extLst>
      <p:ext uri="{BB962C8B-B14F-4D97-AF65-F5344CB8AC3E}">
        <p14:creationId xmlns:p14="http://schemas.microsoft.com/office/powerpoint/2010/main" val="285275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Slide Background">
            <a:extLst>
              <a:ext uri="{FF2B5EF4-FFF2-40B4-BE49-F238E27FC236}">
                <a16:creationId xmlns:a16="http://schemas.microsoft.com/office/drawing/2014/main" id="{B65C0385-5E30-4D2E-AF9F-4639659D3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A6A2B4A7-B493-F18F-6820-6D5D9A7F6B7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4141" r="2941" b="3"/>
          <a:stretch>
            <a:fillRect/>
          </a:stretch>
        </p:blipFill>
        <p:spPr>
          <a:xfrm>
            <a:off x="20" y="1666568"/>
            <a:ext cx="6106195" cy="5191432"/>
          </a:xfrm>
          <a:prstGeom prst="rect">
            <a:avLst/>
          </a:prstGeom>
        </p:spPr>
      </p:pic>
      <p:sp useBgFill="1">
        <p:nvSpPr>
          <p:cNvPr id="56" name="Rectangle 55">
            <a:extLst>
              <a:ext uri="{FF2B5EF4-FFF2-40B4-BE49-F238E27FC236}">
                <a16:creationId xmlns:a16="http://schemas.microsoft.com/office/drawing/2014/main" id="{E335820B-3A29-42C5-AA8D-10ECA43CD9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172911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itle 1">
            <a:extLst>
              <a:ext uri="{FF2B5EF4-FFF2-40B4-BE49-F238E27FC236}">
                <a16:creationId xmlns:a16="http://schemas.microsoft.com/office/drawing/2014/main" id="{F0696088-F5B5-9750-F085-4B2604BF87D3}"/>
              </a:ext>
            </a:extLst>
          </p:cNvPr>
          <p:cNvSpPr>
            <a:spLocks noGrp="1"/>
          </p:cNvSpPr>
          <p:nvPr>
            <p:ph type="title"/>
          </p:nvPr>
        </p:nvSpPr>
        <p:spPr>
          <a:xfrm>
            <a:off x="761801" y="352766"/>
            <a:ext cx="10591999" cy="1023584"/>
          </a:xfrm>
        </p:spPr>
        <p:txBody>
          <a:bodyPr vert="horz" lIns="91440" tIns="45720" rIns="91440" bIns="45720" rtlCol="0" anchor="ctr">
            <a:normAutofit/>
          </a:bodyPr>
          <a:lstStyle/>
          <a:p>
            <a:r>
              <a:rPr lang="en-US" sz="3100" b="1" dirty="0"/>
              <a:t>This is the famed Rothko Chapel located in Houston, Texas. It contains 14 Rothko paintings. I have seen it on several visits. </a:t>
            </a:r>
          </a:p>
        </p:txBody>
      </p:sp>
      <p:sp>
        <p:nvSpPr>
          <p:cNvPr id="41" name="Text Placeholder 3">
            <a:extLst>
              <a:ext uri="{FF2B5EF4-FFF2-40B4-BE49-F238E27FC236}">
                <a16:creationId xmlns:a16="http://schemas.microsoft.com/office/drawing/2014/main" id="{4CEB697A-0E8A-21D7-B461-03026A305276}"/>
              </a:ext>
            </a:extLst>
          </p:cNvPr>
          <p:cNvSpPr>
            <a:spLocks noGrp="1"/>
          </p:cNvSpPr>
          <p:nvPr>
            <p:ph type="body" sz="half" idx="2"/>
          </p:nvPr>
        </p:nvSpPr>
        <p:spPr>
          <a:xfrm>
            <a:off x="6803408" y="2249766"/>
            <a:ext cx="4550391" cy="4255467"/>
          </a:xfrm>
        </p:spPr>
        <p:txBody>
          <a:bodyPr vert="horz" lIns="91440" tIns="45720" rIns="91440" bIns="45720" rtlCol="0" anchor="ctr">
            <a:normAutofit/>
          </a:bodyPr>
          <a:lstStyle/>
          <a:p>
            <a:r>
              <a:rPr lang="en-US" sz="2800" b="1" i="1" dirty="0"/>
              <a:t>The Rothko Chapel...became the world's first broadly ecumenical center, a holy place open to all religions and belonging to none.</a:t>
            </a:r>
          </a:p>
          <a:p>
            <a:endParaRPr lang="en-US" sz="2800" b="1" dirty="0"/>
          </a:p>
          <a:p>
            <a:endParaRPr lang="en-US" sz="2800" b="1" dirty="0"/>
          </a:p>
          <a:p>
            <a:endParaRPr lang="en-US" sz="2800" b="1" dirty="0"/>
          </a:p>
          <a:p>
            <a:endParaRPr lang="en-US" sz="2800" b="1" dirty="0"/>
          </a:p>
        </p:txBody>
      </p:sp>
    </p:spTree>
    <p:extLst>
      <p:ext uri="{BB962C8B-B14F-4D97-AF65-F5344CB8AC3E}">
        <p14:creationId xmlns:p14="http://schemas.microsoft.com/office/powerpoint/2010/main" val="2356607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a:extLst>
              <a:ext uri="{FF2B5EF4-FFF2-40B4-BE49-F238E27FC236}">
                <a16:creationId xmlns:a16="http://schemas.microsoft.com/office/drawing/2014/main" id="{A0A0F534-5859-D80B-7789-6310000CCCF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3416" b="-1"/>
          <a:stretch>
            <a:fillRect/>
          </a:stretch>
        </p:blipFill>
        <p:spPr>
          <a:xfrm>
            <a:off x="1" y="10"/>
            <a:ext cx="9669642" cy="6857990"/>
          </a:xfrm>
          <a:prstGeom prst="rect">
            <a:avLst/>
          </a:prstGeom>
        </p:spPr>
      </p:pic>
      <p:sp>
        <p:nvSpPr>
          <p:cNvPr id="44" name="Rectangle 4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FB994A-5588-BBF6-E522-77CA98239812}"/>
              </a:ext>
            </a:extLst>
          </p:cNvPr>
          <p:cNvSpPr>
            <a:spLocks noGrp="1"/>
          </p:cNvSpPr>
          <p:nvPr>
            <p:ph type="title"/>
          </p:nvPr>
        </p:nvSpPr>
        <p:spPr>
          <a:xfrm>
            <a:off x="7531610" y="365125"/>
            <a:ext cx="3822189" cy="1899912"/>
          </a:xfrm>
        </p:spPr>
        <p:txBody>
          <a:bodyPr vert="horz" lIns="91440" tIns="45720" rIns="91440" bIns="45720" rtlCol="0" anchor="ctr">
            <a:normAutofit/>
          </a:bodyPr>
          <a:lstStyle/>
          <a:p>
            <a:r>
              <a:rPr lang="en-US" sz="3100" b="1" dirty="0"/>
              <a:t>Grace Hartigan: </a:t>
            </a:r>
            <a:r>
              <a:rPr lang="en-US" sz="3100" dirty="0"/>
              <a:t>a second-generation Abstract Expressionist</a:t>
            </a:r>
          </a:p>
        </p:txBody>
      </p:sp>
      <p:sp>
        <p:nvSpPr>
          <p:cNvPr id="4" name="Text Placeholder 3">
            <a:extLst>
              <a:ext uri="{FF2B5EF4-FFF2-40B4-BE49-F238E27FC236}">
                <a16:creationId xmlns:a16="http://schemas.microsoft.com/office/drawing/2014/main" id="{467C3C92-6097-0194-D813-BE05C191A25C}"/>
              </a:ext>
            </a:extLst>
          </p:cNvPr>
          <p:cNvSpPr>
            <a:spLocks noGrp="1"/>
          </p:cNvSpPr>
          <p:nvPr>
            <p:ph type="body" sz="half" idx="2"/>
          </p:nvPr>
        </p:nvSpPr>
        <p:spPr>
          <a:xfrm>
            <a:off x="7531610" y="2434201"/>
            <a:ext cx="3822189" cy="3742762"/>
          </a:xfrm>
        </p:spPr>
        <p:txBody>
          <a:bodyPr vert="horz" lIns="91440" tIns="45720" rIns="91440" bIns="45720" rtlCol="0">
            <a:normAutofit/>
          </a:bodyPr>
          <a:lstStyle/>
          <a:p>
            <a:r>
              <a:rPr lang="en-US" sz="1900" dirty="0"/>
              <a:t>The impulse to search, question, and change is a recurrent theme in Hartigan’s life and work. </a:t>
            </a:r>
          </a:p>
          <a:p>
            <a:r>
              <a:rPr lang="en-US" sz="1900" b="1" i="1" dirty="0"/>
              <a:t>Quote: I want an art that is not ‘abstract’ and not ‘realistic.</a:t>
            </a:r>
            <a:endParaRPr lang="en-US" sz="1900" dirty="0"/>
          </a:p>
          <a:p>
            <a:pPr indent="-228600">
              <a:buFont typeface="Arial" panose="020B0604020202020204" pitchFamily="34" charset="0"/>
              <a:buChar char="•"/>
            </a:pPr>
            <a:endParaRPr lang="en-US" sz="1900" dirty="0"/>
          </a:p>
        </p:txBody>
      </p:sp>
    </p:spTree>
    <p:extLst>
      <p:ext uri="{BB962C8B-B14F-4D97-AF65-F5344CB8AC3E}">
        <p14:creationId xmlns:p14="http://schemas.microsoft.com/office/powerpoint/2010/main" val="882739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FCA2118-59A2-4310-A4B2-F2CBA821E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0492"/>
            <a:ext cx="12192000" cy="1924333"/>
          </a:xfrm>
          <a:custGeom>
            <a:avLst/>
            <a:gdLst>
              <a:gd name="connsiteX0" fmla="*/ 6189199 w 12192000"/>
              <a:gd name="connsiteY0" fmla="*/ 588 h 1924333"/>
              <a:gd name="connsiteX1" fmla="*/ 6207079 w 12192000"/>
              <a:gd name="connsiteY1" fmla="*/ 2850 h 1924333"/>
              <a:gd name="connsiteX2" fmla="*/ 6285610 w 12192000"/>
              <a:gd name="connsiteY2" fmla="*/ 18131 h 1924333"/>
              <a:gd name="connsiteX3" fmla="*/ 6378008 w 12192000"/>
              <a:gd name="connsiteY3" fmla="*/ 24625 h 1924333"/>
              <a:gd name="connsiteX4" fmla="*/ 6466340 w 12192000"/>
              <a:gd name="connsiteY4" fmla="*/ 21366 h 1924333"/>
              <a:gd name="connsiteX5" fmla="*/ 6553334 w 12192000"/>
              <a:gd name="connsiteY5" fmla="*/ 35307 h 1924333"/>
              <a:gd name="connsiteX6" fmla="*/ 6626068 w 12192000"/>
              <a:gd name="connsiteY6" fmla="*/ 58045 h 1924333"/>
              <a:gd name="connsiteX7" fmla="*/ 6692303 w 12192000"/>
              <a:gd name="connsiteY7" fmla="*/ 91487 h 1924333"/>
              <a:gd name="connsiteX8" fmla="*/ 6733670 w 12192000"/>
              <a:gd name="connsiteY8" fmla="*/ 118130 h 1924333"/>
              <a:gd name="connsiteX9" fmla="*/ 6798016 w 12192000"/>
              <a:gd name="connsiteY9" fmla="*/ 112271 h 1924333"/>
              <a:gd name="connsiteX10" fmla="*/ 6801081 w 12192000"/>
              <a:gd name="connsiteY10" fmla="*/ 114963 h 1924333"/>
              <a:gd name="connsiteX11" fmla="*/ 6819351 w 12192000"/>
              <a:gd name="connsiteY11" fmla="*/ 128825 h 1924333"/>
              <a:gd name="connsiteX12" fmla="*/ 6852732 w 12192000"/>
              <a:gd name="connsiteY12" fmla="*/ 123321 h 1924333"/>
              <a:gd name="connsiteX13" fmla="*/ 6865247 w 12192000"/>
              <a:gd name="connsiteY13" fmla="*/ 128836 h 1924333"/>
              <a:gd name="connsiteX14" fmla="*/ 6905517 w 12192000"/>
              <a:gd name="connsiteY14" fmla="*/ 129265 h 1924333"/>
              <a:gd name="connsiteX15" fmla="*/ 6950286 w 12192000"/>
              <a:gd name="connsiteY15" fmla="*/ 150104 h 1924333"/>
              <a:gd name="connsiteX16" fmla="*/ 7003442 w 12192000"/>
              <a:gd name="connsiteY16" fmla="*/ 136136 h 1924333"/>
              <a:gd name="connsiteX17" fmla="*/ 7160047 w 12192000"/>
              <a:gd name="connsiteY17" fmla="*/ 166721 h 1924333"/>
              <a:gd name="connsiteX18" fmla="*/ 7325604 w 12192000"/>
              <a:gd name="connsiteY18" fmla="*/ 215867 h 1924333"/>
              <a:gd name="connsiteX19" fmla="*/ 7540522 w 12192000"/>
              <a:gd name="connsiteY19" fmla="*/ 239374 h 1924333"/>
              <a:gd name="connsiteX20" fmla="*/ 7612071 w 12192000"/>
              <a:gd name="connsiteY20" fmla="*/ 229553 h 1924333"/>
              <a:gd name="connsiteX21" fmla="*/ 7651995 w 12192000"/>
              <a:gd name="connsiteY21" fmla="*/ 244567 h 1924333"/>
              <a:gd name="connsiteX22" fmla="*/ 7725761 w 12192000"/>
              <a:gd name="connsiteY22" fmla="*/ 258638 h 1924333"/>
              <a:gd name="connsiteX23" fmla="*/ 7823038 w 12192000"/>
              <a:gd name="connsiteY23" fmla="*/ 287078 h 1924333"/>
              <a:gd name="connsiteX24" fmla="*/ 7866405 w 12192000"/>
              <a:gd name="connsiteY24" fmla="*/ 287288 h 1924333"/>
              <a:gd name="connsiteX25" fmla="*/ 7875021 w 12192000"/>
              <a:gd name="connsiteY25" fmla="*/ 288224 h 1924333"/>
              <a:gd name="connsiteX26" fmla="*/ 7875146 w 12192000"/>
              <a:gd name="connsiteY26" fmla="*/ 288614 h 1924333"/>
              <a:gd name="connsiteX27" fmla="*/ 7907443 w 12192000"/>
              <a:gd name="connsiteY27" fmla="*/ 291752 h 1924333"/>
              <a:gd name="connsiteX28" fmla="*/ 7912892 w 12192000"/>
              <a:gd name="connsiteY28" fmla="*/ 294833 h 1924333"/>
              <a:gd name="connsiteX29" fmla="*/ 7946345 w 12192000"/>
              <a:gd name="connsiteY29" fmla="*/ 319359 h 1924333"/>
              <a:gd name="connsiteX30" fmla="*/ 8021238 w 12192000"/>
              <a:gd name="connsiteY30" fmla="*/ 315159 h 1924333"/>
              <a:gd name="connsiteX31" fmla="*/ 8094697 w 12192000"/>
              <a:gd name="connsiteY31" fmla="*/ 351819 h 1924333"/>
              <a:gd name="connsiteX32" fmla="*/ 8155208 w 12192000"/>
              <a:gd name="connsiteY32" fmla="*/ 371168 h 1924333"/>
              <a:gd name="connsiteX33" fmla="*/ 8248472 w 12192000"/>
              <a:gd name="connsiteY33" fmla="*/ 400489 h 1924333"/>
              <a:gd name="connsiteX34" fmla="*/ 8300068 w 12192000"/>
              <a:gd name="connsiteY34" fmla="*/ 405531 h 1924333"/>
              <a:gd name="connsiteX35" fmla="*/ 8356293 w 12192000"/>
              <a:gd name="connsiteY35" fmla="*/ 403328 h 1924333"/>
              <a:gd name="connsiteX36" fmla="*/ 8475838 w 12192000"/>
              <a:gd name="connsiteY36" fmla="*/ 435524 h 1924333"/>
              <a:gd name="connsiteX37" fmla="*/ 8575216 w 12192000"/>
              <a:gd name="connsiteY37" fmla="*/ 450198 h 1924333"/>
              <a:gd name="connsiteX38" fmla="*/ 8588650 w 12192000"/>
              <a:gd name="connsiteY38" fmla="*/ 447070 h 1924333"/>
              <a:gd name="connsiteX39" fmla="*/ 8612184 w 12192000"/>
              <a:gd name="connsiteY39" fmla="*/ 439577 h 1924333"/>
              <a:gd name="connsiteX40" fmla="*/ 8630713 w 12192000"/>
              <a:gd name="connsiteY40" fmla="*/ 433015 h 1924333"/>
              <a:gd name="connsiteX41" fmla="*/ 8704240 w 12192000"/>
              <a:gd name="connsiteY41" fmla="*/ 422865 h 1924333"/>
              <a:gd name="connsiteX42" fmla="*/ 8829513 w 12192000"/>
              <a:gd name="connsiteY42" fmla="*/ 429389 h 1924333"/>
              <a:gd name="connsiteX43" fmla="*/ 9083651 w 12192000"/>
              <a:gd name="connsiteY43" fmla="*/ 390744 h 1924333"/>
              <a:gd name="connsiteX44" fmla="*/ 9371402 w 12192000"/>
              <a:gd name="connsiteY44" fmla="*/ 371809 h 1924333"/>
              <a:gd name="connsiteX45" fmla="*/ 9429586 w 12192000"/>
              <a:gd name="connsiteY45" fmla="*/ 369213 h 1924333"/>
              <a:gd name="connsiteX46" fmla="*/ 9489757 w 12192000"/>
              <a:gd name="connsiteY46" fmla="*/ 377814 h 1924333"/>
              <a:gd name="connsiteX47" fmla="*/ 9516954 w 12192000"/>
              <a:gd name="connsiteY47" fmla="*/ 376991 h 1924333"/>
              <a:gd name="connsiteX48" fmla="*/ 9645588 w 12192000"/>
              <a:gd name="connsiteY48" fmla="*/ 363590 h 1924333"/>
              <a:gd name="connsiteX49" fmla="*/ 9722896 w 12192000"/>
              <a:gd name="connsiteY49" fmla="*/ 360983 h 1924333"/>
              <a:gd name="connsiteX50" fmla="*/ 9752803 w 12192000"/>
              <a:gd name="connsiteY50" fmla="*/ 368492 h 1924333"/>
              <a:gd name="connsiteX51" fmla="*/ 9890305 w 12192000"/>
              <a:gd name="connsiteY51" fmla="*/ 380736 h 1924333"/>
              <a:gd name="connsiteX52" fmla="*/ 9939767 w 12192000"/>
              <a:gd name="connsiteY52" fmla="*/ 377776 h 1924333"/>
              <a:gd name="connsiteX53" fmla="*/ 9944355 w 12192000"/>
              <a:gd name="connsiteY53" fmla="*/ 377352 h 1924333"/>
              <a:gd name="connsiteX54" fmla="*/ 9953719 w 12192000"/>
              <a:gd name="connsiteY54" fmla="*/ 375642 h 1924333"/>
              <a:gd name="connsiteX55" fmla="*/ 9955809 w 12192000"/>
              <a:gd name="connsiteY55" fmla="*/ 376294 h 1924333"/>
              <a:gd name="connsiteX56" fmla="*/ 10032710 w 12192000"/>
              <a:gd name="connsiteY56" fmla="*/ 394940 h 1924333"/>
              <a:gd name="connsiteX57" fmla="*/ 10049925 w 12192000"/>
              <a:gd name="connsiteY57" fmla="*/ 404971 h 1924333"/>
              <a:gd name="connsiteX58" fmla="*/ 10112671 w 12192000"/>
              <a:gd name="connsiteY58" fmla="*/ 414549 h 1924333"/>
              <a:gd name="connsiteX59" fmla="*/ 10170853 w 12192000"/>
              <a:gd name="connsiteY59" fmla="*/ 435168 h 1924333"/>
              <a:gd name="connsiteX60" fmla="*/ 10290184 w 12192000"/>
              <a:gd name="connsiteY60" fmla="*/ 448123 h 1924333"/>
              <a:gd name="connsiteX61" fmla="*/ 10320158 w 12192000"/>
              <a:gd name="connsiteY61" fmla="*/ 458352 h 1924333"/>
              <a:gd name="connsiteX62" fmla="*/ 10321815 w 12192000"/>
              <a:gd name="connsiteY62" fmla="*/ 463087 h 1924333"/>
              <a:gd name="connsiteX63" fmla="*/ 10373742 w 12192000"/>
              <a:gd name="connsiteY63" fmla="*/ 464538 h 1924333"/>
              <a:gd name="connsiteX64" fmla="*/ 10428532 w 12192000"/>
              <a:gd name="connsiteY64" fmla="*/ 492504 h 1924333"/>
              <a:gd name="connsiteX65" fmla="*/ 10466490 w 12192000"/>
              <a:gd name="connsiteY65" fmla="*/ 517759 h 1924333"/>
              <a:gd name="connsiteX66" fmla="*/ 10466675 w 12192000"/>
              <a:gd name="connsiteY66" fmla="*/ 522076 h 1924333"/>
              <a:gd name="connsiteX67" fmla="*/ 10470309 w 12192000"/>
              <a:gd name="connsiteY67" fmla="*/ 522792 h 1924333"/>
              <a:gd name="connsiteX68" fmla="*/ 10474138 w 12192000"/>
              <a:gd name="connsiteY68" fmla="*/ 519761 h 1924333"/>
              <a:gd name="connsiteX69" fmla="*/ 10501100 w 12192000"/>
              <a:gd name="connsiteY69" fmla="*/ 528263 h 1924333"/>
              <a:gd name="connsiteX70" fmla="*/ 10502395 w 12192000"/>
              <a:gd name="connsiteY70" fmla="*/ 536393 h 1924333"/>
              <a:gd name="connsiteX71" fmla="*/ 10689496 w 12192000"/>
              <a:gd name="connsiteY71" fmla="*/ 560233 h 1924333"/>
              <a:gd name="connsiteX72" fmla="*/ 10788736 w 12192000"/>
              <a:gd name="connsiteY72" fmla="*/ 613188 h 1924333"/>
              <a:gd name="connsiteX73" fmla="*/ 10819747 w 12192000"/>
              <a:gd name="connsiteY73" fmla="*/ 621351 h 1924333"/>
              <a:gd name="connsiteX74" fmla="*/ 10864632 w 12192000"/>
              <a:gd name="connsiteY74" fmla="*/ 644858 h 1924333"/>
              <a:gd name="connsiteX75" fmla="*/ 10929407 w 12192000"/>
              <a:gd name="connsiteY75" fmla="*/ 652945 h 1924333"/>
              <a:gd name="connsiteX76" fmla="*/ 10979412 w 12192000"/>
              <a:gd name="connsiteY76" fmla="*/ 654217 h 1924333"/>
              <a:gd name="connsiteX77" fmla="*/ 11006959 w 12192000"/>
              <a:gd name="connsiteY77" fmla="*/ 657017 h 1924333"/>
              <a:gd name="connsiteX78" fmla="*/ 11077038 w 12192000"/>
              <a:gd name="connsiteY78" fmla="*/ 668487 h 1924333"/>
              <a:gd name="connsiteX79" fmla="*/ 11157850 w 12192000"/>
              <a:gd name="connsiteY79" fmla="*/ 693164 h 1924333"/>
              <a:gd name="connsiteX80" fmla="*/ 11175276 w 12192000"/>
              <a:gd name="connsiteY80" fmla="*/ 697243 h 1924333"/>
              <a:gd name="connsiteX81" fmla="*/ 11191131 w 12192000"/>
              <a:gd name="connsiteY81" fmla="*/ 696085 h 1924333"/>
              <a:gd name="connsiteX82" fmla="*/ 11195573 w 12192000"/>
              <a:gd name="connsiteY82" fmla="*/ 691751 h 1924333"/>
              <a:gd name="connsiteX83" fmla="*/ 11205299 w 12192000"/>
              <a:gd name="connsiteY83" fmla="*/ 693247 h 1924333"/>
              <a:gd name="connsiteX84" fmla="*/ 11223770 w 12192000"/>
              <a:gd name="connsiteY84" fmla="*/ 690335 h 1924333"/>
              <a:gd name="connsiteX85" fmla="*/ 11292119 w 12192000"/>
              <a:gd name="connsiteY85" fmla="*/ 713311 h 1924333"/>
              <a:gd name="connsiteX86" fmla="*/ 11435379 w 12192000"/>
              <a:gd name="connsiteY86" fmla="*/ 758519 h 1924333"/>
              <a:gd name="connsiteX87" fmla="*/ 11604406 w 12192000"/>
              <a:gd name="connsiteY87" fmla="*/ 810476 h 1924333"/>
              <a:gd name="connsiteX88" fmla="*/ 11652155 w 12192000"/>
              <a:gd name="connsiteY88" fmla="*/ 825109 h 1924333"/>
              <a:gd name="connsiteX89" fmla="*/ 11654192 w 12192000"/>
              <a:gd name="connsiteY89" fmla="*/ 827301 h 1924333"/>
              <a:gd name="connsiteX90" fmla="*/ 11676599 w 12192000"/>
              <a:gd name="connsiteY90" fmla="*/ 846628 h 1924333"/>
              <a:gd name="connsiteX91" fmla="*/ 11775168 w 12192000"/>
              <a:gd name="connsiteY91" fmla="*/ 890664 h 1924333"/>
              <a:gd name="connsiteX92" fmla="*/ 11826341 w 12192000"/>
              <a:gd name="connsiteY92" fmla="*/ 877558 h 1924333"/>
              <a:gd name="connsiteX93" fmla="*/ 11879068 w 12192000"/>
              <a:gd name="connsiteY93" fmla="*/ 874038 h 1924333"/>
              <a:gd name="connsiteX94" fmla="*/ 11889563 w 12192000"/>
              <a:gd name="connsiteY94" fmla="*/ 878619 h 1924333"/>
              <a:gd name="connsiteX95" fmla="*/ 12016613 w 12192000"/>
              <a:gd name="connsiteY95" fmla="*/ 886111 h 1924333"/>
              <a:gd name="connsiteX96" fmla="*/ 12108292 w 12192000"/>
              <a:gd name="connsiteY96" fmla="*/ 868500 h 1924333"/>
              <a:gd name="connsiteX97" fmla="*/ 12182910 w 12192000"/>
              <a:gd name="connsiteY97" fmla="*/ 882003 h 1924333"/>
              <a:gd name="connsiteX98" fmla="*/ 12192000 w 12192000"/>
              <a:gd name="connsiteY98" fmla="*/ 884778 h 1924333"/>
              <a:gd name="connsiteX99" fmla="*/ 12192000 w 12192000"/>
              <a:gd name="connsiteY99" fmla="*/ 1610315 h 1924333"/>
              <a:gd name="connsiteX100" fmla="*/ 12191998 w 12192000"/>
              <a:gd name="connsiteY100" fmla="*/ 1610315 h 1924333"/>
              <a:gd name="connsiteX101" fmla="*/ 12191998 w 12192000"/>
              <a:gd name="connsiteY101" fmla="*/ 1924333 h 1924333"/>
              <a:gd name="connsiteX102" fmla="*/ 0 w 12192000"/>
              <a:gd name="connsiteY102" fmla="*/ 1924333 h 1924333"/>
              <a:gd name="connsiteX103" fmla="*/ 0 w 12192000"/>
              <a:gd name="connsiteY103" fmla="*/ 505159 h 1924333"/>
              <a:gd name="connsiteX104" fmla="*/ 5722 w 12192000"/>
              <a:gd name="connsiteY104" fmla="*/ 508889 h 1924333"/>
              <a:gd name="connsiteX105" fmla="*/ 38476 w 12192000"/>
              <a:gd name="connsiteY105" fmla="*/ 524137 h 1924333"/>
              <a:gd name="connsiteX106" fmla="*/ 192883 w 12192000"/>
              <a:gd name="connsiteY106" fmla="*/ 545272 h 1924333"/>
              <a:gd name="connsiteX107" fmla="*/ 343710 w 12192000"/>
              <a:gd name="connsiteY107" fmla="*/ 565029 h 1924333"/>
              <a:gd name="connsiteX108" fmla="*/ 471066 w 12192000"/>
              <a:gd name="connsiteY108" fmla="*/ 549837 h 1924333"/>
              <a:gd name="connsiteX109" fmla="*/ 617333 w 12192000"/>
              <a:gd name="connsiteY109" fmla="*/ 526428 h 1924333"/>
              <a:gd name="connsiteX110" fmla="*/ 725203 w 12192000"/>
              <a:gd name="connsiteY110" fmla="*/ 523793 h 1924333"/>
              <a:gd name="connsiteX111" fmla="*/ 788494 w 12192000"/>
              <a:gd name="connsiteY111" fmla="*/ 505799 h 1924333"/>
              <a:gd name="connsiteX112" fmla="*/ 885977 w 12192000"/>
              <a:gd name="connsiteY112" fmla="*/ 526585 h 1924333"/>
              <a:gd name="connsiteX113" fmla="*/ 932142 w 12192000"/>
              <a:gd name="connsiteY113" fmla="*/ 528005 h 1924333"/>
              <a:gd name="connsiteX114" fmla="*/ 1090404 w 12192000"/>
              <a:gd name="connsiteY114" fmla="*/ 498299 h 1924333"/>
              <a:gd name="connsiteX115" fmla="*/ 1188628 w 12192000"/>
              <a:gd name="connsiteY115" fmla="*/ 483151 h 1924333"/>
              <a:gd name="connsiteX116" fmla="*/ 1316247 w 12192000"/>
              <a:gd name="connsiteY116" fmla="*/ 425979 h 1924333"/>
              <a:gd name="connsiteX117" fmla="*/ 1357712 w 12192000"/>
              <a:gd name="connsiteY117" fmla="*/ 416549 h 1924333"/>
              <a:gd name="connsiteX118" fmla="*/ 1425921 w 12192000"/>
              <a:gd name="connsiteY118" fmla="*/ 413953 h 1924333"/>
              <a:gd name="connsiteX119" fmla="*/ 1503817 w 12192000"/>
              <a:gd name="connsiteY119" fmla="*/ 380457 h 1924333"/>
              <a:gd name="connsiteX120" fmla="*/ 1639196 w 12192000"/>
              <a:gd name="connsiteY120" fmla="*/ 372785 h 1924333"/>
              <a:gd name="connsiteX121" fmla="*/ 1705606 w 12192000"/>
              <a:gd name="connsiteY121" fmla="*/ 359023 h 1924333"/>
              <a:gd name="connsiteX122" fmla="*/ 1813011 w 12192000"/>
              <a:gd name="connsiteY122" fmla="*/ 331023 h 1924333"/>
              <a:gd name="connsiteX123" fmla="*/ 1831380 w 12192000"/>
              <a:gd name="connsiteY123" fmla="*/ 341307 h 1924333"/>
              <a:gd name="connsiteX124" fmla="*/ 1858612 w 12192000"/>
              <a:gd name="connsiteY124" fmla="*/ 326777 h 1924333"/>
              <a:gd name="connsiteX125" fmla="*/ 1880661 w 12192000"/>
              <a:gd name="connsiteY125" fmla="*/ 335987 h 1924333"/>
              <a:gd name="connsiteX126" fmla="*/ 1941495 w 12192000"/>
              <a:gd name="connsiteY126" fmla="*/ 310792 h 1924333"/>
              <a:gd name="connsiteX127" fmla="*/ 1995402 w 12192000"/>
              <a:gd name="connsiteY127" fmla="*/ 305480 h 1924333"/>
              <a:gd name="connsiteX128" fmla="*/ 2223864 w 12192000"/>
              <a:gd name="connsiteY128" fmla="*/ 266118 h 1924333"/>
              <a:gd name="connsiteX129" fmla="*/ 2418043 w 12192000"/>
              <a:gd name="connsiteY129" fmla="*/ 215314 h 1924333"/>
              <a:gd name="connsiteX130" fmla="*/ 2558461 w 12192000"/>
              <a:gd name="connsiteY130" fmla="*/ 168193 h 1924333"/>
              <a:gd name="connsiteX131" fmla="*/ 2595535 w 12192000"/>
              <a:gd name="connsiteY131" fmla="*/ 158548 h 1924333"/>
              <a:gd name="connsiteX132" fmla="*/ 2626942 w 12192000"/>
              <a:gd name="connsiteY132" fmla="*/ 130400 h 1924333"/>
              <a:gd name="connsiteX133" fmla="*/ 2632225 w 12192000"/>
              <a:gd name="connsiteY133" fmla="*/ 130446 h 1924333"/>
              <a:gd name="connsiteX134" fmla="*/ 2696856 w 12192000"/>
              <a:gd name="connsiteY134" fmla="*/ 128498 h 1924333"/>
              <a:gd name="connsiteX135" fmla="*/ 2759767 w 12192000"/>
              <a:gd name="connsiteY135" fmla="*/ 127784 h 1924333"/>
              <a:gd name="connsiteX136" fmla="*/ 2792685 w 12192000"/>
              <a:gd name="connsiteY136" fmla="*/ 115710 h 1924333"/>
              <a:gd name="connsiteX137" fmla="*/ 2799767 w 12192000"/>
              <a:gd name="connsiteY137" fmla="*/ 113754 h 1924333"/>
              <a:gd name="connsiteX138" fmla="*/ 2829799 w 12192000"/>
              <a:gd name="connsiteY138" fmla="*/ 120042 h 1924333"/>
              <a:gd name="connsiteX139" fmla="*/ 2890704 w 12192000"/>
              <a:gd name="connsiteY139" fmla="*/ 121493 h 1924333"/>
              <a:gd name="connsiteX140" fmla="*/ 3042646 w 12192000"/>
              <a:gd name="connsiteY140" fmla="*/ 112273 h 1924333"/>
              <a:gd name="connsiteX141" fmla="*/ 3146630 w 12192000"/>
              <a:gd name="connsiteY141" fmla="*/ 100898 h 1924333"/>
              <a:gd name="connsiteX142" fmla="*/ 3233163 w 12192000"/>
              <a:gd name="connsiteY142" fmla="*/ 120200 h 1924333"/>
              <a:gd name="connsiteX143" fmla="*/ 3372699 w 12192000"/>
              <a:gd name="connsiteY143" fmla="*/ 129394 h 1924333"/>
              <a:gd name="connsiteX144" fmla="*/ 3394352 w 12192000"/>
              <a:gd name="connsiteY144" fmla="*/ 131671 h 1924333"/>
              <a:gd name="connsiteX145" fmla="*/ 3448218 w 12192000"/>
              <a:gd name="connsiteY145" fmla="*/ 118229 h 1924333"/>
              <a:gd name="connsiteX146" fmla="*/ 3505047 w 12192000"/>
              <a:gd name="connsiteY146" fmla="*/ 115412 h 1924333"/>
              <a:gd name="connsiteX147" fmla="*/ 3521767 w 12192000"/>
              <a:gd name="connsiteY147" fmla="*/ 111071 h 1924333"/>
              <a:gd name="connsiteX148" fmla="*/ 3585137 w 12192000"/>
              <a:gd name="connsiteY148" fmla="*/ 114371 h 1924333"/>
              <a:gd name="connsiteX149" fmla="*/ 3690293 w 12192000"/>
              <a:gd name="connsiteY149" fmla="*/ 98301 h 1924333"/>
              <a:gd name="connsiteX150" fmla="*/ 3867818 w 12192000"/>
              <a:gd name="connsiteY150" fmla="*/ 88985 h 1924333"/>
              <a:gd name="connsiteX151" fmla="*/ 4091337 w 12192000"/>
              <a:gd name="connsiteY151" fmla="*/ 70813 h 1924333"/>
              <a:gd name="connsiteX152" fmla="*/ 4246332 w 12192000"/>
              <a:gd name="connsiteY152" fmla="*/ 41697 h 1924333"/>
              <a:gd name="connsiteX153" fmla="*/ 4266975 w 12192000"/>
              <a:gd name="connsiteY153" fmla="*/ 46592 h 1924333"/>
              <a:gd name="connsiteX154" fmla="*/ 4270566 w 12192000"/>
              <a:gd name="connsiteY154" fmla="*/ 47620 h 1924333"/>
              <a:gd name="connsiteX155" fmla="*/ 4288964 w 12192000"/>
              <a:gd name="connsiteY155" fmla="*/ 52766 h 1924333"/>
              <a:gd name="connsiteX156" fmla="*/ 4365137 w 12192000"/>
              <a:gd name="connsiteY156" fmla="*/ 51783 h 1924333"/>
              <a:gd name="connsiteX157" fmla="*/ 4430546 w 12192000"/>
              <a:gd name="connsiteY157" fmla="*/ 44555 h 1924333"/>
              <a:gd name="connsiteX158" fmla="*/ 4444136 w 12192000"/>
              <a:gd name="connsiteY158" fmla="*/ 39567 h 1924333"/>
              <a:gd name="connsiteX159" fmla="*/ 4534039 w 12192000"/>
              <a:gd name="connsiteY159" fmla="*/ 31604 h 1924333"/>
              <a:gd name="connsiteX160" fmla="*/ 4560448 w 12192000"/>
              <a:gd name="connsiteY160" fmla="*/ 25231 h 1924333"/>
              <a:gd name="connsiteX161" fmla="*/ 4568006 w 12192000"/>
              <a:gd name="connsiteY161" fmla="*/ 25970 h 1924333"/>
              <a:gd name="connsiteX162" fmla="*/ 4595497 w 12192000"/>
              <a:gd name="connsiteY162" fmla="*/ 22958 h 1924333"/>
              <a:gd name="connsiteX163" fmla="*/ 4608623 w 12192000"/>
              <a:gd name="connsiteY163" fmla="*/ 18108 h 1924333"/>
              <a:gd name="connsiteX164" fmla="*/ 4623942 w 12192000"/>
              <a:gd name="connsiteY164" fmla="*/ 22251 h 1924333"/>
              <a:gd name="connsiteX165" fmla="*/ 4664336 w 12192000"/>
              <a:gd name="connsiteY165" fmla="*/ 23306 h 1924333"/>
              <a:gd name="connsiteX166" fmla="*/ 4677385 w 12192000"/>
              <a:gd name="connsiteY166" fmla="*/ 18246 h 1924333"/>
              <a:gd name="connsiteX167" fmla="*/ 4698143 w 12192000"/>
              <a:gd name="connsiteY167" fmla="*/ 18036 h 1924333"/>
              <a:gd name="connsiteX168" fmla="*/ 4750609 w 12192000"/>
              <a:gd name="connsiteY168" fmla="*/ 23611 h 1924333"/>
              <a:gd name="connsiteX169" fmla="*/ 4784658 w 12192000"/>
              <a:gd name="connsiteY169" fmla="*/ 25057 h 1924333"/>
              <a:gd name="connsiteX170" fmla="*/ 4847558 w 12192000"/>
              <a:gd name="connsiteY170" fmla="*/ 38726 h 1924333"/>
              <a:gd name="connsiteX171" fmla="*/ 4909134 w 12192000"/>
              <a:gd name="connsiteY171" fmla="*/ 50659 h 1924333"/>
              <a:gd name="connsiteX172" fmla="*/ 5099219 w 12192000"/>
              <a:gd name="connsiteY172" fmla="*/ 55050 h 1924333"/>
              <a:gd name="connsiteX173" fmla="*/ 5184992 w 12192000"/>
              <a:gd name="connsiteY173" fmla="*/ 67596 h 1924333"/>
              <a:gd name="connsiteX174" fmla="*/ 5229637 w 12192000"/>
              <a:gd name="connsiteY174" fmla="*/ 67789 h 1924333"/>
              <a:gd name="connsiteX175" fmla="*/ 5389346 w 12192000"/>
              <a:gd name="connsiteY175" fmla="*/ 80211 h 1924333"/>
              <a:gd name="connsiteX176" fmla="*/ 5494414 w 12192000"/>
              <a:gd name="connsiteY176" fmla="*/ 75926 h 1924333"/>
              <a:gd name="connsiteX177" fmla="*/ 5528443 w 12192000"/>
              <a:gd name="connsiteY177" fmla="*/ 77206 h 1924333"/>
              <a:gd name="connsiteX178" fmla="*/ 5684939 w 12192000"/>
              <a:gd name="connsiteY178" fmla="*/ 50269 h 1924333"/>
              <a:gd name="connsiteX179" fmla="*/ 5765146 w 12192000"/>
              <a:gd name="connsiteY179" fmla="*/ 50414 h 1924333"/>
              <a:gd name="connsiteX180" fmla="*/ 5848655 w 12192000"/>
              <a:gd name="connsiteY180" fmla="*/ 35257 h 1924333"/>
              <a:gd name="connsiteX181" fmla="*/ 5930656 w 12192000"/>
              <a:gd name="connsiteY181" fmla="*/ 30131 h 1924333"/>
              <a:gd name="connsiteX182" fmla="*/ 6124150 w 12192000"/>
              <a:gd name="connsiteY182" fmla="*/ 31679 h 1924333"/>
              <a:gd name="connsiteX183" fmla="*/ 6189199 w 12192000"/>
              <a:gd name="connsiteY183" fmla="*/ 588 h 192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2192000" h="1924333">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7BD532-C401-5BD0-0AA0-F2DD48E5BD4A}"/>
              </a:ext>
            </a:extLst>
          </p:cNvPr>
          <p:cNvSpPr>
            <a:spLocks noGrp="1"/>
          </p:cNvSpPr>
          <p:nvPr>
            <p:ph type="title"/>
          </p:nvPr>
        </p:nvSpPr>
        <p:spPr>
          <a:xfrm>
            <a:off x="1243105" y="5279511"/>
            <a:ext cx="9681882" cy="739880"/>
          </a:xfrm>
        </p:spPr>
        <p:txBody>
          <a:bodyPr vert="horz" lIns="91440" tIns="45720" rIns="91440" bIns="45720" rtlCol="0" anchor="b">
            <a:normAutofit fontScale="90000"/>
          </a:bodyPr>
          <a:lstStyle/>
          <a:p>
            <a:pPr algn="ctr"/>
            <a:r>
              <a:rPr lang="en-US" sz="3600" kern="1200" dirty="0">
                <a:solidFill>
                  <a:schemeClr val="tx1">
                    <a:lumMod val="85000"/>
                    <a:lumOff val="15000"/>
                  </a:schemeClr>
                </a:solidFill>
                <a:latin typeface="+mj-lt"/>
                <a:ea typeface="+mj-ea"/>
                <a:cs typeface="+mj-cs"/>
              </a:rPr>
              <a:t>Hartigan’s</a:t>
            </a:r>
            <a:r>
              <a:rPr lang="en-US" sz="3600" i="1" kern="1200" dirty="0">
                <a:solidFill>
                  <a:schemeClr val="tx1">
                    <a:lumMod val="85000"/>
                    <a:lumOff val="15000"/>
                  </a:schemeClr>
                </a:solidFill>
                <a:latin typeface="+mj-lt"/>
                <a:ea typeface="+mj-ea"/>
                <a:cs typeface="+mj-cs"/>
              </a:rPr>
              <a:t> Montauk Highway</a:t>
            </a:r>
            <a:r>
              <a:rPr lang="en-US" sz="3600" kern="1200" dirty="0">
                <a:solidFill>
                  <a:schemeClr val="tx1">
                    <a:lumMod val="85000"/>
                    <a:lumOff val="15000"/>
                  </a:schemeClr>
                </a:solidFill>
                <a:latin typeface="+mj-lt"/>
                <a:ea typeface="+mj-ea"/>
                <a:cs typeface="+mj-cs"/>
              </a:rPr>
              <a:t>, oil on canvas, 91” x 128”,1957</a:t>
            </a:r>
          </a:p>
        </p:txBody>
      </p:sp>
      <p:sp>
        <p:nvSpPr>
          <p:cNvPr id="3" name="Text Placeholder 2">
            <a:extLst>
              <a:ext uri="{FF2B5EF4-FFF2-40B4-BE49-F238E27FC236}">
                <a16:creationId xmlns:a16="http://schemas.microsoft.com/office/drawing/2014/main" id="{FA2ED659-F06D-6B86-7BCE-29CA304ADD69}"/>
              </a:ext>
            </a:extLst>
          </p:cNvPr>
          <p:cNvSpPr>
            <a:spLocks noGrp="1"/>
          </p:cNvSpPr>
          <p:nvPr>
            <p:ph type="body" idx="1"/>
          </p:nvPr>
        </p:nvSpPr>
        <p:spPr>
          <a:xfrm>
            <a:off x="2426447" y="6019391"/>
            <a:ext cx="7315199" cy="336959"/>
          </a:xfrm>
        </p:spPr>
        <p:txBody>
          <a:bodyPr vert="horz" lIns="91440" tIns="45720" rIns="91440" bIns="45720" rtlCol="0" anchor="t">
            <a:normAutofit/>
          </a:bodyPr>
          <a:lstStyle/>
          <a:p>
            <a:pPr algn="ctr"/>
            <a:endParaRPr lang="en-US" sz="1600" kern="1200" dirty="0">
              <a:solidFill>
                <a:schemeClr val="tx1">
                  <a:lumMod val="85000"/>
                  <a:lumOff val="15000"/>
                </a:schemeClr>
              </a:solidFill>
              <a:latin typeface="+mn-lt"/>
              <a:ea typeface="+mn-ea"/>
              <a:cs typeface="+mn-cs"/>
            </a:endParaRPr>
          </a:p>
        </p:txBody>
      </p:sp>
      <p:pic>
        <p:nvPicPr>
          <p:cNvPr id="5" name="Picture 4">
            <a:extLst>
              <a:ext uri="{FF2B5EF4-FFF2-40B4-BE49-F238E27FC236}">
                <a16:creationId xmlns:a16="http://schemas.microsoft.com/office/drawing/2014/main" id="{501FD7D0-32FD-4B6A-5083-1A9EF561EF1A}"/>
              </a:ext>
            </a:extLst>
          </p:cNvPr>
          <p:cNvPicPr>
            <a:picLocks noChangeAspect="1"/>
          </p:cNvPicPr>
          <p:nvPr/>
        </p:nvPicPr>
        <p:blipFill>
          <a:blip r:embed="rId2">
            <a:extLst>
              <a:ext uri="{28A0092B-C50C-407E-A947-70E740481C1C}">
                <a14:useLocalDpi xmlns:a14="http://schemas.microsoft.com/office/drawing/2010/main" val="0"/>
              </a:ext>
            </a:extLst>
          </a:blip>
          <a:srcRect t="11866" b="31884"/>
          <a:stretch>
            <a:fillRect/>
          </a:stretch>
        </p:blipFill>
        <p:spPr>
          <a:xfrm>
            <a:off x="2340895" y="579473"/>
            <a:ext cx="7510209" cy="4224493"/>
          </a:xfrm>
          <a:prstGeom prst="rect">
            <a:avLst/>
          </a:prstGeom>
        </p:spPr>
      </p:pic>
    </p:spTree>
    <p:extLst>
      <p:ext uri="{BB962C8B-B14F-4D97-AF65-F5344CB8AC3E}">
        <p14:creationId xmlns:p14="http://schemas.microsoft.com/office/powerpoint/2010/main" val="14099631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8BC375-90F9-9FC4-420A-8071CD1E60C3}"/>
              </a:ext>
            </a:extLst>
          </p:cNvPr>
          <p:cNvSpPr>
            <a:spLocks noGrp="1"/>
          </p:cNvSpPr>
          <p:nvPr>
            <p:ph type="title"/>
          </p:nvPr>
        </p:nvSpPr>
        <p:spPr>
          <a:xfrm>
            <a:off x="7390833" y="681037"/>
            <a:ext cx="4090777" cy="1788811"/>
          </a:xfrm>
        </p:spPr>
        <p:txBody>
          <a:bodyPr vert="horz" lIns="91440" tIns="45720" rIns="91440" bIns="45720" rtlCol="0" anchor="ctr">
            <a:normAutofit/>
          </a:bodyPr>
          <a:lstStyle/>
          <a:p>
            <a:r>
              <a:rPr lang="en-US" sz="4000" b="1" dirty="0"/>
              <a:t>Joan Mitchell</a:t>
            </a:r>
          </a:p>
        </p:txBody>
      </p:sp>
      <p:sp>
        <p:nvSpPr>
          <p:cNvPr id="20" name="Rounded Rectangle 28">
            <a:extLst>
              <a:ext uri="{FF2B5EF4-FFF2-40B4-BE49-F238E27FC236}">
                <a16:creationId xmlns:a16="http://schemas.microsoft.com/office/drawing/2014/main" id="{E4D63AEB-01ED-4B67-A163-4F509656D5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1" y="640091"/>
            <a:ext cx="6266120" cy="5577818"/>
          </a:xfrm>
          <a:prstGeom prst="roundRect">
            <a:avLst>
              <a:gd name="adj" fmla="val 0"/>
            </a:avLst>
          </a:prstGeom>
          <a:solidFill>
            <a:srgbClr val="FFFFFF"/>
          </a:solidFill>
          <a:ln w="9525">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B9B83D76-1CB9-99BB-557D-3F4FC2D2D52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856" r="28544" b="-2"/>
          <a:stretch>
            <a:fillRect/>
          </a:stretch>
        </p:blipFill>
        <p:spPr>
          <a:xfrm>
            <a:off x="815807" y="804672"/>
            <a:ext cx="5934456" cy="5248656"/>
          </a:xfrm>
          <a:prstGeom prst="rect">
            <a:avLst/>
          </a:prstGeom>
          <a:effectLst/>
        </p:spPr>
      </p:pic>
      <p:sp>
        <p:nvSpPr>
          <p:cNvPr id="4" name="Text Placeholder 3">
            <a:extLst>
              <a:ext uri="{FF2B5EF4-FFF2-40B4-BE49-F238E27FC236}">
                <a16:creationId xmlns:a16="http://schemas.microsoft.com/office/drawing/2014/main" id="{73B160B4-9E7F-BD46-B84D-CDFC3BD674F9}"/>
              </a:ext>
            </a:extLst>
          </p:cNvPr>
          <p:cNvSpPr>
            <a:spLocks noGrp="1"/>
          </p:cNvSpPr>
          <p:nvPr>
            <p:ph type="body" sz="half" idx="2"/>
          </p:nvPr>
        </p:nvSpPr>
        <p:spPr>
          <a:xfrm>
            <a:off x="7390833" y="2022765"/>
            <a:ext cx="4090778" cy="4154198"/>
          </a:xfrm>
        </p:spPr>
        <p:txBody>
          <a:bodyPr vert="horz" lIns="91440" tIns="45720" rIns="91440" bIns="45720" rtlCol="0">
            <a:normAutofit/>
          </a:bodyPr>
          <a:lstStyle/>
          <a:p>
            <a:r>
              <a:rPr lang="en-US" sz="2000" b="1" dirty="0"/>
              <a:t>Quote: </a:t>
            </a:r>
            <a:r>
              <a:rPr lang="en-US" sz="2000" b="1" i="1" dirty="0"/>
              <a:t>My paintings are titled after they are finished. I paint from remembered landscapes that I carry with me and remembered feelings of them, which of course become transformed.</a:t>
            </a:r>
          </a:p>
        </p:txBody>
      </p:sp>
    </p:spTree>
    <p:extLst>
      <p:ext uri="{BB962C8B-B14F-4D97-AF65-F5344CB8AC3E}">
        <p14:creationId xmlns:p14="http://schemas.microsoft.com/office/powerpoint/2010/main" val="769457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2D143B9-B923-3515-0704-4773F7BC7547}"/>
              </a:ext>
            </a:extLst>
          </p:cNvPr>
          <p:cNvSpPr>
            <a:spLocks noGrp="1"/>
          </p:cNvSpPr>
          <p:nvPr>
            <p:ph type="title"/>
          </p:nvPr>
        </p:nvSpPr>
        <p:spPr>
          <a:xfrm>
            <a:off x="8128990" y="637763"/>
            <a:ext cx="2916358" cy="1627274"/>
          </a:xfrm>
        </p:spPr>
        <p:txBody>
          <a:bodyPr anchor="t">
            <a:normAutofit/>
          </a:bodyPr>
          <a:lstStyle/>
          <a:p>
            <a:r>
              <a:rPr lang="en-US" sz="2500" dirty="0"/>
              <a:t>Mitchell's, </a:t>
            </a:r>
            <a:r>
              <a:rPr lang="en-US" sz="2500" b="1" i="1" dirty="0"/>
              <a:t>Evenings on 53</a:t>
            </a:r>
            <a:r>
              <a:rPr lang="en-US" sz="2500" b="1" i="1" baseline="30000" dirty="0"/>
              <a:t>rd</a:t>
            </a:r>
            <a:r>
              <a:rPr lang="en-US" sz="2500" b="1" i="1" dirty="0"/>
              <a:t> Street</a:t>
            </a:r>
            <a:r>
              <a:rPr lang="en-US" sz="2500" dirty="0"/>
              <a:t>, oil on canvas, 75” x 85”,1957.</a:t>
            </a:r>
          </a:p>
        </p:txBody>
      </p:sp>
      <p:sp>
        <p:nvSpPr>
          <p:cNvPr id="50" name="Rectangle 49">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 y="0"/>
            <a:ext cx="7534621"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8963" y="2420200"/>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Content Placeholder 7">
            <a:extLst>
              <a:ext uri="{FF2B5EF4-FFF2-40B4-BE49-F238E27FC236}">
                <a16:creationId xmlns:a16="http://schemas.microsoft.com/office/drawing/2014/main" id="{EF608D2B-A2BB-D482-B7AE-6FFE561F5E8C}"/>
              </a:ext>
            </a:extLst>
          </p:cNvPr>
          <p:cNvPicPr>
            <a:picLocks noChangeAspect="1"/>
          </p:cNvPicPr>
          <p:nvPr/>
        </p:nvPicPr>
        <p:blipFill>
          <a:blip r:embed="rId2">
            <a:extLst>
              <a:ext uri="{28A0092B-C50C-407E-A947-70E740481C1C}">
                <a14:useLocalDpi xmlns:a14="http://schemas.microsoft.com/office/drawing/2010/main" val="0"/>
              </a:ext>
            </a:extLst>
          </a:blip>
          <a:srcRect l="9176" r="9179" b="2"/>
          <a:stretch>
            <a:fillRect/>
          </a:stretch>
        </p:blipFill>
        <p:spPr>
          <a:xfrm>
            <a:off x="1537006" y="637762"/>
            <a:ext cx="4962665" cy="5576770"/>
          </a:xfrm>
          <a:prstGeom prst="rect">
            <a:avLst/>
          </a:prstGeom>
        </p:spPr>
      </p:pic>
      <p:sp>
        <p:nvSpPr>
          <p:cNvPr id="36" name="Content Placeholder 11">
            <a:extLst>
              <a:ext uri="{FF2B5EF4-FFF2-40B4-BE49-F238E27FC236}">
                <a16:creationId xmlns:a16="http://schemas.microsoft.com/office/drawing/2014/main" id="{0690D2CC-4EFB-14E0-4498-5BDDACF950BF}"/>
              </a:ext>
            </a:extLst>
          </p:cNvPr>
          <p:cNvSpPr>
            <a:spLocks noGrp="1"/>
          </p:cNvSpPr>
          <p:nvPr>
            <p:ph idx="1"/>
          </p:nvPr>
        </p:nvSpPr>
        <p:spPr>
          <a:xfrm>
            <a:off x="8128937" y="2580828"/>
            <a:ext cx="2916406" cy="3633699"/>
          </a:xfrm>
        </p:spPr>
        <p:txBody>
          <a:bodyPr>
            <a:normAutofit/>
          </a:bodyPr>
          <a:lstStyle/>
          <a:p>
            <a:pPr marL="0" indent="0">
              <a:buNone/>
            </a:pPr>
            <a:r>
              <a:rPr lang="en-US" sz="2000" b="1" i="1" dirty="0"/>
              <a:t>We will now view a rare video clip from the 1950’s on Jackson Pollack in the act of painting and discussing his process…</a:t>
            </a:r>
          </a:p>
          <a:p>
            <a:endParaRPr lang="en-US" sz="2000" dirty="0"/>
          </a:p>
        </p:txBody>
      </p:sp>
    </p:spTree>
    <p:extLst>
      <p:ext uri="{BB962C8B-B14F-4D97-AF65-F5344CB8AC3E}">
        <p14:creationId xmlns:p14="http://schemas.microsoft.com/office/powerpoint/2010/main" val="869320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nline Media 1" title="Pollock painting (1950)">
            <a:hlinkClick r:id="" action="ppaction://media"/>
            <a:extLst>
              <a:ext uri="{FF2B5EF4-FFF2-40B4-BE49-F238E27FC236}">
                <a16:creationId xmlns:a16="http://schemas.microsoft.com/office/drawing/2014/main" id="{8B295DEE-0A55-0846-9019-45FDE4A6999D}"/>
              </a:ext>
            </a:extLst>
          </p:cNvPr>
          <p:cNvPicPr>
            <a:picLocks noRot="1" noChangeAspect="1"/>
          </p:cNvPicPr>
          <p:nvPr>
            <a:videoFile r:link="rId1"/>
          </p:nvPr>
        </p:nvPicPr>
        <p:blipFill>
          <a:blip r:embed="rId3"/>
          <a:stretch>
            <a:fillRect/>
          </a:stretch>
        </p:blipFill>
        <p:spPr>
          <a:xfrm>
            <a:off x="2381956" y="643467"/>
            <a:ext cx="7428088" cy="5571066"/>
          </a:xfrm>
          <a:prstGeom prst="rect">
            <a:avLst/>
          </a:prstGeom>
        </p:spPr>
      </p:pic>
      <p:sp>
        <p:nvSpPr>
          <p:cNvPr id="3" name="TextBox 2">
            <a:extLst>
              <a:ext uri="{FF2B5EF4-FFF2-40B4-BE49-F238E27FC236}">
                <a16:creationId xmlns:a16="http://schemas.microsoft.com/office/drawing/2014/main" id="{C1C1C3BC-CC6E-6CD2-D884-4C508F6FB54F}"/>
              </a:ext>
            </a:extLst>
          </p:cNvPr>
          <p:cNvSpPr txBox="1"/>
          <p:nvPr/>
        </p:nvSpPr>
        <p:spPr>
          <a:xfrm>
            <a:off x="12047974" y="350687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3751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202AD-D3CC-C19E-C71F-297957A6C145}"/>
              </a:ext>
            </a:extLst>
          </p:cNvPr>
          <p:cNvSpPr>
            <a:spLocks noGrp="1"/>
          </p:cNvSpPr>
          <p:nvPr>
            <p:ph type="title"/>
          </p:nvPr>
        </p:nvSpPr>
        <p:spPr>
          <a:xfrm>
            <a:off x="7720781" y="18953"/>
            <a:ext cx="3633019" cy="5541337"/>
          </a:xfrm>
        </p:spPr>
        <p:txBody>
          <a:bodyPr vert="horz" lIns="91440" tIns="45720" rIns="91440" bIns="45720" rtlCol="0" anchor="t">
            <a:normAutofit/>
          </a:bodyPr>
          <a:lstStyle/>
          <a:p>
            <a:br>
              <a:rPr lang="en-US" sz="1400" kern="1200" dirty="0">
                <a:solidFill>
                  <a:schemeClr val="tx1"/>
                </a:solidFill>
                <a:latin typeface="+mj-lt"/>
                <a:ea typeface="+mj-ea"/>
                <a:cs typeface="+mj-cs"/>
              </a:rPr>
            </a:br>
            <a:br>
              <a:rPr lang="en-US" sz="1400" kern="1200" dirty="0">
                <a:solidFill>
                  <a:schemeClr val="tx1"/>
                </a:solidFill>
                <a:latin typeface="+mj-lt"/>
                <a:ea typeface="+mj-ea"/>
                <a:cs typeface="+mj-cs"/>
              </a:rPr>
            </a:br>
            <a:br>
              <a:rPr lang="en-US" sz="2200" kern="1200" dirty="0">
                <a:solidFill>
                  <a:schemeClr val="tx1"/>
                </a:solidFill>
                <a:latin typeface="+mj-lt"/>
                <a:ea typeface="+mj-ea"/>
                <a:cs typeface="+mj-cs"/>
              </a:rPr>
            </a:br>
            <a:r>
              <a:rPr lang="en-US" sz="2200" b="1" kern="1200" dirty="0">
                <a:solidFill>
                  <a:schemeClr val="tx1"/>
                </a:solidFill>
                <a:latin typeface="+mj-lt"/>
                <a:ea typeface="+mj-ea"/>
                <a:cs typeface="+mj-cs"/>
              </a:rPr>
              <a:t>My abstract painting </a:t>
            </a:r>
            <a:r>
              <a:rPr lang="en-US" sz="2200" b="1" i="1" kern="1200" dirty="0">
                <a:solidFill>
                  <a:schemeClr val="tx1"/>
                </a:solidFill>
                <a:latin typeface="+mj-lt"/>
                <a:ea typeface="+mj-ea"/>
                <a:cs typeface="+mj-cs"/>
              </a:rPr>
              <a:t>Fiat Lux </a:t>
            </a:r>
            <a:r>
              <a:rPr lang="en-US" sz="2200" b="1" kern="1200" dirty="0">
                <a:solidFill>
                  <a:schemeClr val="tx1"/>
                </a:solidFill>
                <a:latin typeface="+mj-lt"/>
                <a:ea typeface="+mj-ea"/>
                <a:cs typeface="+mj-cs"/>
              </a:rPr>
              <a:t>or </a:t>
            </a:r>
            <a:r>
              <a:rPr lang="en-US" sz="2200" b="1" i="1" kern="1200" dirty="0">
                <a:solidFill>
                  <a:schemeClr val="tx1"/>
                </a:solidFill>
                <a:latin typeface="+mj-lt"/>
                <a:ea typeface="+mj-ea"/>
                <a:cs typeface="+mj-cs"/>
              </a:rPr>
              <a:t>let there be light </a:t>
            </a:r>
            <a:r>
              <a:rPr lang="en-US" sz="2200" b="1" kern="1200" dirty="0">
                <a:solidFill>
                  <a:schemeClr val="tx1"/>
                </a:solidFill>
                <a:latin typeface="+mj-lt"/>
                <a:ea typeface="+mj-ea"/>
                <a:cs typeface="+mj-cs"/>
              </a:rPr>
              <a:t>was painted in 2025</a:t>
            </a:r>
            <a:r>
              <a:rPr lang="en-US" sz="2200" b="1" i="1" kern="1200" dirty="0">
                <a:solidFill>
                  <a:schemeClr val="tx1"/>
                </a:solidFill>
                <a:latin typeface="+mj-lt"/>
                <a:ea typeface="+mj-ea"/>
                <a:cs typeface="+mj-cs"/>
              </a:rPr>
              <a:t>.</a:t>
            </a:r>
            <a:r>
              <a:rPr lang="en-US" sz="2200" b="1" kern="1200" dirty="0">
                <a:solidFill>
                  <a:schemeClr val="tx1"/>
                </a:solidFill>
                <a:latin typeface="+mj-lt"/>
                <a:ea typeface="+mj-ea"/>
                <a:cs typeface="+mj-cs"/>
              </a:rPr>
              <a:t>It is an acrylic on panel painting measuring 24” in diameter. I have included it as I too, have been influenced by Pollack and his famous drip technique. </a:t>
            </a:r>
            <a:br>
              <a:rPr lang="en-US" sz="2200" b="1" kern="1200" dirty="0">
                <a:solidFill>
                  <a:schemeClr val="tx1"/>
                </a:solidFill>
                <a:latin typeface="+mj-lt"/>
                <a:ea typeface="+mj-ea"/>
                <a:cs typeface="+mj-cs"/>
              </a:rPr>
            </a:br>
            <a:br>
              <a:rPr lang="en-US" sz="2200" b="1" kern="1200" dirty="0">
                <a:solidFill>
                  <a:schemeClr val="tx1"/>
                </a:solidFill>
                <a:latin typeface="+mj-lt"/>
                <a:ea typeface="+mj-ea"/>
                <a:cs typeface="+mj-cs"/>
              </a:rPr>
            </a:br>
            <a:r>
              <a:rPr lang="en-US" sz="2200" b="1" dirty="0"/>
              <a:t>This work is currently on exhibition in the Jan Dempsey Art Gallery, Auburn, AL. September 17- October 24, 2026.</a:t>
            </a:r>
            <a:endParaRPr lang="en-US" sz="2200" b="1" kern="1200" dirty="0">
              <a:solidFill>
                <a:schemeClr val="tx1"/>
              </a:solidFill>
              <a:latin typeface="+mj-lt"/>
              <a:ea typeface="+mj-ea"/>
              <a:cs typeface="+mj-cs"/>
            </a:endParaRPr>
          </a:p>
        </p:txBody>
      </p:sp>
      <p:pic>
        <p:nvPicPr>
          <p:cNvPr id="5" name="Content Placeholder 4">
            <a:extLst>
              <a:ext uri="{FF2B5EF4-FFF2-40B4-BE49-F238E27FC236}">
                <a16:creationId xmlns:a16="http://schemas.microsoft.com/office/drawing/2014/main" id="{F722735A-A9EF-043C-CC2A-4EF4A7BC7A7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809" r="-1" b="978"/>
          <a:stretch>
            <a:fillRect/>
          </a:stretch>
        </p:blipFill>
        <p:spPr>
          <a:xfrm>
            <a:off x="1386431" y="755166"/>
            <a:ext cx="5191694" cy="5176044"/>
          </a:xfrm>
          <a:prstGeom prst="rect">
            <a:avLst/>
          </a:prstGeom>
        </p:spPr>
      </p:pic>
      <p:grpSp>
        <p:nvGrpSpPr>
          <p:cNvPr id="92" name="Group 91">
            <a:extLst>
              <a:ext uri="{FF2B5EF4-FFF2-40B4-BE49-F238E27FC236}">
                <a16:creationId xmlns:a16="http://schemas.microsoft.com/office/drawing/2014/main" id="{7E0FE442-FDE7-03A0-48D0-17C4325DB2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93" name="Rectangle 92">
              <a:extLst>
                <a:ext uri="{FF2B5EF4-FFF2-40B4-BE49-F238E27FC236}">
                  <a16:creationId xmlns:a16="http://schemas.microsoft.com/office/drawing/2014/main" id="{45A187A5-6081-1B66-F1E9-CB90253CC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1122D013-AC81-41D9-9EAC-40AF2594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63104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4FBBD-8D02-5E7F-73F8-D7645AA11F75}"/>
              </a:ext>
            </a:extLst>
          </p:cNvPr>
          <p:cNvSpPr>
            <a:spLocks noGrp="1"/>
          </p:cNvSpPr>
          <p:nvPr>
            <p:ph type="title"/>
          </p:nvPr>
        </p:nvSpPr>
        <p:spPr>
          <a:xfrm>
            <a:off x="876694" y="741391"/>
            <a:ext cx="2833324" cy="2362027"/>
          </a:xfrm>
        </p:spPr>
        <p:txBody>
          <a:bodyPr vert="horz" lIns="91440" tIns="45720" rIns="91440" bIns="45720" rtlCol="0" anchor="b">
            <a:normAutofit/>
          </a:bodyPr>
          <a:lstStyle/>
          <a:p>
            <a:r>
              <a:rPr lang="en-US" sz="3200" b="1" i="1" dirty="0"/>
              <a:t>The Color Show</a:t>
            </a:r>
            <a:r>
              <a:rPr lang="en-US" sz="3200" dirty="0"/>
              <a:t>, Jan Dempsey Art Gallery</a:t>
            </a:r>
            <a:br>
              <a:rPr lang="en-US" sz="3200" dirty="0"/>
            </a:br>
            <a:br>
              <a:rPr lang="en-US" sz="3200" dirty="0"/>
            </a:br>
            <a:r>
              <a:rPr lang="en-US" sz="3200" dirty="0"/>
              <a:t>Thank you!</a:t>
            </a:r>
          </a:p>
        </p:txBody>
      </p:sp>
      <p:sp>
        <p:nvSpPr>
          <p:cNvPr id="34" name="Content Placeholder 11">
            <a:extLst>
              <a:ext uri="{FF2B5EF4-FFF2-40B4-BE49-F238E27FC236}">
                <a16:creationId xmlns:a16="http://schemas.microsoft.com/office/drawing/2014/main" id="{0B4805CB-41E1-E671-3447-4FEC19603510}"/>
              </a:ext>
            </a:extLst>
          </p:cNvPr>
          <p:cNvSpPr>
            <a:spLocks noGrp="1"/>
          </p:cNvSpPr>
          <p:nvPr>
            <p:ph sz="half" idx="1"/>
          </p:nvPr>
        </p:nvSpPr>
        <p:spPr>
          <a:xfrm>
            <a:off x="876694" y="2533476"/>
            <a:ext cx="2833324" cy="3447832"/>
          </a:xfrm>
        </p:spPr>
        <p:txBody>
          <a:bodyPr vert="horz" lIns="91440" tIns="45720" rIns="91440" bIns="45720" rtlCol="0" anchor="t">
            <a:normAutofit/>
          </a:bodyPr>
          <a:lstStyle/>
          <a:p>
            <a:endParaRPr lang="en-US" sz="2000"/>
          </a:p>
        </p:txBody>
      </p:sp>
      <p:pic>
        <p:nvPicPr>
          <p:cNvPr id="6" name="Content Placeholder 5">
            <a:extLst>
              <a:ext uri="{FF2B5EF4-FFF2-40B4-BE49-F238E27FC236}">
                <a16:creationId xmlns:a16="http://schemas.microsoft.com/office/drawing/2014/main" id="{52AA6EB6-6CDB-007E-EE61-FD13584158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6273" y="1092536"/>
            <a:ext cx="3014037" cy="4672927"/>
          </a:xfrm>
          <a:prstGeom prst="rect">
            <a:avLst/>
          </a:prstGeom>
        </p:spPr>
      </p:pic>
      <p:pic>
        <p:nvPicPr>
          <p:cNvPr id="8" name="Content Placeholder 7">
            <a:extLst>
              <a:ext uri="{FF2B5EF4-FFF2-40B4-BE49-F238E27FC236}">
                <a16:creationId xmlns:a16="http://schemas.microsoft.com/office/drawing/2014/main" id="{703E83D3-E044-8958-B7B2-82077BA6970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983780" y="2179677"/>
            <a:ext cx="3331526" cy="2498644"/>
          </a:xfrm>
          <a:prstGeom prst="rect">
            <a:avLst/>
          </a:prstGeom>
        </p:spPr>
      </p:pic>
      <p:grpSp>
        <p:nvGrpSpPr>
          <p:cNvPr id="35" name="Group 34">
            <a:extLst>
              <a:ext uri="{FF2B5EF4-FFF2-40B4-BE49-F238E27FC236}">
                <a16:creationId xmlns:a16="http://schemas.microsoft.com/office/drawing/2014/main" id="{792AA144-DDFF-C43B-6866-516C9091D0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6737460"/>
            <a:ext cx="12192000" cy="123364"/>
            <a:chOff x="1" y="6737460"/>
            <a:chExt cx="12192000" cy="123364"/>
          </a:xfrm>
        </p:grpSpPr>
        <p:sp>
          <p:nvSpPr>
            <p:cNvPr id="36" name="Rectangle 35">
              <a:extLst>
                <a:ext uri="{FF2B5EF4-FFF2-40B4-BE49-F238E27FC236}">
                  <a16:creationId xmlns:a16="http://schemas.microsoft.com/office/drawing/2014/main" id="{56557A69-9517-26A8-EF3F-E65057EEC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7C5987E-7AB5-0A21-D727-68B38B342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114911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902</TotalTime>
  <Words>1086</Words>
  <Application>Microsoft Office PowerPoint</Application>
  <PresentationFormat>Widescreen</PresentationFormat>
  <Paragraphs>60</Paragraphs>
  <Slides>22</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Amasis MT Pro Black</vt:lpstr>
      <vt:lpstr>Arial</vt:lpstr>
      <vt:lpstr>Calibri</vt:lpstr>
      <vt:lpstr>Calibri Light</vt:lpstr>
      <vt:lpstr>Office Theme</vt:lpstr>
      <vt:lpstr>Abstract Expressionism</vt:lpstr>
      <vt:lpstr>On August 6 and 9,1945,two atomic bombs were dropped by US forces on two Japanese cities, Nagasaki and Hiroshima. 210,00 people were either  killed or injured.  Now the world was in the Atomic Age! Nothing would be the same including art!</vt:lpstr>
      <vt:lpstr>These Japanese city aerial photos are frightening showing both before and the aftermath of the explosion!  </vt:lpstr>
      <vt:lpstr> As a result of post WW2 devastation, existential philosophy, and books by Freud and Jung, an artistic movement had begun in New York City in the late 1940’s through the 1950’s. Painters and sculptors had been trained to see the world realistically…now they ,like Philip Guston’s works below, shifted from realism to abstraction, looking inward rather than outward! </vt:lpstr>
      <vt:lpstr>The original Abstract Expressionist painters from 1951.</vt:lpstr>
      <vt:lpstr>In many ways, Abstract Expressionist movement paralleled the philosophy of existentialism. At its core, existentialism posited that individuals are responsible for creating their own meaning and purpose in what had become a seemingly indifferent universe.</vt:lpstr>
      <vt:lpstr>These artists were diehard individuals who disliked labels and preferred an expression of painting which employed the concept of automatism they borrowed from the European Surrealist movement. One simply draws automatically without preplanning. </vt:lpstr>
      <vt:lpstr>PowerPoint Presentation</vt:lpstr>
      <vt:lpstr>Painters such as Jackson Pollack sought to make art without conscious control to release his inner psyche. He worked fast and large in a style called action painting!</vt:lpstr>
      <vt:lpstr>Jackson Pollack:  Action Painter quotes…</vt:lpstr>
      <vt:lpstr>Pollack’s Convergence,1951,oil on canvas,93” x 155”-His canvases were huge in size!</vt:lpstr>
      <vt:lpstr>  Yet another abstract expressionist was Willem Dekooning. He was born in Holland. I interviewed him in the 1980’s in his East Hampton studio in Long Island, NY.   Quote: The idea that an artist puts order into the chaos of nature is absurd. All we can hope for is that we can  put some  order into ourselves. </vt:lpstr>
      <vt:lpstr>DeKooning’s Excavation, measuring 81” x 100”,an oil on canvas, painted in 1950. It is considered his best painting. Abstract portions of the human form appear throughout the painting.</vt:lpstr>
      <vt:lpstr>Marc Rothko was an abstract expressionist painter whose canvases were called  color field paintings, conveying intense meditative color with little evidence of brush strokes.</vt:lpstr>
      <vt:lpstr>This is the famed Rothko Chapel located in Houston, Texas. It contains 14 Rothko paintings. I have seen it on several visits. </vt:lpstr>
      <vt:lpstr>Grace Hartigan: a second-generation Abstract Expressionist</vt:lpstr>
      <vt:lpstr>Hartigan’s Montauk Highway, oil on canvas, 91” x 128”,1957</vt:lpstr>
      <vt:lpstr>Joan Mitchell</vt:lpstr>
      <vt:lpstr>Mitchell's, Evenings on 53rd Street, oil on canvas, 75” x 85”,1957.</vt:lpstr>
      <vt:lpstr>PowerPoint Presentation</vt:lpstr>
      <vt:lpstr>   My abstract painting Fiat Lux or let there be light was painted in 2025.It is an acrylic on panel painting measuring 24” in diameter. I have included it as I too, have been influenced by Pollack and his famous drip technique.   This work is currently on exhibition in the Jan Dempsey Art Gallery, Auburn, AL. September 17- October 24, 2026.</vt:lpstr>
      <vt:lpstr>The Color Show, Jan Dempsey Art Gallery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Expressionism</dc:title>
  <dc:creator>David Harmon</dc:creator>
  <cp:lastModifiedBy>David Harmon</cp:lastModifiedBy>
  <cp:revision>9</cp:revision>
  <cp:lastPrinted>2026-09-30T23:46:19Z</cp:lastPrinted>
  <dcterms:created xsi:type="dcterms:W3CDTF">2026-09-24T15:18:32Z</dcterms:created>
  <dcterms:modified xsi:type="dcterms:W3CDTF">2026-10-02T02:21:15Z</dcterms:modified>
</cp:coreProperties>
</file>