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 id="287" r:id="rId6"/>
    <p:sldId id="288" r:id="rId7"/>
    <p:sldId id="285" r:id="rId8"/>
    <p:sldId id="260" r:id="rId9"/>
    <p:sldId id="262" r:id="rId10"/>
    <p:sldId id="263" r:id="rId11"/>
    <p:sldId id="264" r:id="rId12"/>
    <p:sldId id="265" r:id="rId13"/>
    <p:sldId id="282" r:id="rId14"/>
    <p:sldId id="267" r:id="rId15"/>
    <p:sldId id="268" r:id="rId16"/>
    <p:sldId id="270" r:id="rId17"/>
    <p:sldId id="286" r:id="rId18"/>
    <p:sldId id="269" r:id="rId19"/>
    <p:sldId id="271" r:id="rId20"/>
    <p:sldId id="272" r:id="rId21"/>
    <p:sldId id="278"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12.197"/>
    </inkml:context>
    <inkml:brush xml:id="br0">
      <inkml:brushProperty name="width" value="0.05" units="cm"/>
      <inkml:brushProperty name="height" value="0.05" units="cm"/>
    </inkml:brush>
  </inkml:definitions>
  <inkml:trace contextRef="#ctx0" brushRef="#br0">0 345 24575,'3'2'0,"0"1"0,0-2 0,0 1 0,1 0 0,-1-1 0,0 1 0,1-1 0,-1 0 0,1 0 0,5 0 0,2 2 0,473 101 0,-363-89 0,245 40 0,-239-34 0,135 4 0,132-17 0,291 4 0,-61 1 0,2769-14 0,-3252-1 0,0-7 0,0-5 0,227-54 0,-244 40 0,1 6 0,231-10 0,794 8 0,-421 12 0,-14-1 0,5266 14 0,-5959-2 0,1-1 0,31-7 0,-30 4 0,43-3 0,136 10 0,77-4 0,-272 1 0,1 0 0,0 0 0,-1-1 0,1-1 0,-1 1 0,0-1 0,15-8 0,-21 10 0,-1 0 0,1 0 0,-1 0 0,1 0 0,-1-1 0,1 1 0,-1 0 0,0-1 0,0 1 0,1-1 0,-1 1 0,0-1 0,-1 1 0,1-1 0,0 0 0,0 0 0,0-2 0,-1 2 0,0 0 0,0 0 0,0 0 0,-1 0 0,1 0 0,0 0 0,-1 0 0,0 0 0,1 1 0,-1-1 0,0 0 0,0 0 0,0 0 0,0 1 0,0-1 0,0 0 0,-1 1 0,1-1 0,-3-1 0,-3-3 0,1 2 0,-1-1 0,0 1 0,0 0 0,-1 0 0,1 1 0,-1 0 0,0 1 0,-14-4 0,-25-9 0,-16-15 0,-86-56 0,91 51 0,34 20-682,-30-24-1,34 21-6143</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9:19.387"/>
    </inkml:context>
    <inkml:brush xml:id="br0">
      <inkml:brushProperty name="width" value="0.05" units="cm"/>
      <inkml:brushProperty name="height" value="0.05" units="cm"/>
    </inkml:brush>
  </inkml:definitions>
  <inkml:trace contextRef="#ctx0" brushRef="#br0">0 1 24575,'0'0'-8191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17.423"/>
    </inkml:context>
    <inkml:brush xml:id="br0">
      <inkml:brushProperty name="width" value="0.05" units="cm"/>
      <inkml:brushProperty name="height" value="0.05" units="cm"/>
    </inkml:brush>
  </inkml:definitions>
  <inkml:trace contextRef="#ctx0" brushRef="#br0">554 0 24575,'-1'4'0,"-1"-1"0,1 0 0,0 0 0,-1 1 0,0-1 0,0-1 0,0 1 0,-4 5 0,-6 8 0,6-4 0,-2 1 0,1-1 0,-2-1 0,0 0 0,0 0 0,-1-1 0,0 0 0,0 0 0,-1-1 0,-1-1 0,-16 10 0,-11 7 0,0 2 0,-63 59 0,-30 21 0,122-101-341,1-1 0,-1 0-1,-16 6 1,-1-2-6485</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19.799"/>
    </inkml:context>
    <inkml:brush xml:id="br0">
      <inkml:brushProperty name="width" value="0.05" units="cm"/>
      <inkml:brushProperty name="height" value="0.05" units="cm"/>
    </inkml:brush>
  </inkml:definitions>
  <inkml:trace contextRef="#ctx0" brushRef="#br0">125 25 24575,'-4'0'0,"-6"0"0,-9 0 0,-10-4 0,-4-6 0,3-1-8191</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38.751"/>
    </inkml:context>
    <inkml:brush xml:id="br0">
      <inkml:brushProperty name="width" value="0.05" units="cm"/>
      <inkml:brushProperty name="height" value="0.05" units="cm"/>
    </inkml:brush>
  </inkml:definitions>
  <inkml:trace contextRef="#ctx0" brushRef="#br0">0 1 24575,'0'0'-8191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39.121"/>
    </inkml:context>
    <inkml:brush xml:id="br0">
      <inkml:brushProperty name="width" value="0.05" units="cm"/>
      <inkml:brushProperty name="height" value="0.05" units="cm"/>
    </inkml:brush>
  </inkml:definitions>
  <inkml:trace contextRef="#ctx0" brushRef="#br0">1 1 24575,'0'0'-8191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39.785"/>
    </inkml:context>
    <inkml:brush xml:id="br0">
      <inkml:brushProperty name="width" value="0.05" units="cm"/>
      <inkml:brushProperty name="height" value="0.05" units="cm"/>
    </inkml:brush>
  </inkml:definitions>
  <inkml:trace contextRef="#ctx0" brushRef="#br0">0 1 24575,'0'0'-8191</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40.255"/>
    </inkml:context>
    <inkml:brush xml:id="br0">
      <inkml:brushProperty name="width" value="0.05" units="cm"/>
      <inkml:brushProperty name="height" value="0.05" units="cm"/>
    </inkml:brush>
  </inkml:definitions>
  <inkml:trace contextRef="#ctx0" brushRef="#br0">0 5 24575,'4'-4'0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7:40.640"/>
    </inkml:context>
    <inkml:brush xml:id="br0">
      <inkml:brushProperty name="width" value="0.05" units="cm"/>
      <inkml:brushProperty name="height" value="0.05" units="cm"/>
    </inkml:brush>
  </inkml:definitions>
  <inkml:trace contextRef="#ctx0" brushRef="#br0">1 1 24575</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3-02-09T00:39:17.449"/>
    </inkml:context>
    <inkml:brush xml:id="br0">
      <inkml:brushProperty name="width" value="0.05" units="cm"/>
      <inkml:brushProperty name="height" value="0.05" units="cm"/>
    </inkml:brush>
  </inkml:definitions>
  <inkml:trace contextRef="#ctx0" brushRef="#br0">0 1 24575,'0'0'-8191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1325A7D6-3C27-46DC-89DD-D0EF748FE799}" type="datetimeFigureOut">
              <a:rPr lang="en-US" smtClean="0"/>
              <a:t>2/21/2023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746CB92-0135-4215-97AF-907C3DBF7707}" type="slidenum">
              <a:rPr lang="en-US" smtClean="0"/>
              <a:t>‹#›</a:t>
            </a:fld>
            <a:endParaRPr lang="en-US"/>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125784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25A7D6-3C27-46DC-89DD-D0EF748FE799}"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6CB92-0135-4215-97AF-907C3DBF7707}" type="slidenum">
              <a:rPr lang="en-US" smtClean="0"/>
              <a:t>‹#›</a:t>
            </a:fld>
            <a:endParaRPr lang="en-US"/>
          </a:p>
        </p:txBody>
      </p:sp>
    </p:spTree>
    <p:extLst>
      <p:ext uri="{BB962C8B-B14F-4D97-AF65-F5344CB8AC3E}">
        <p14:creationId xmlns:p14="http://schemas.microsoft.com/office/powerpoint/2010/main" val="1869815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25A7D6-3C27-46DC-89DD-D0EF748FE799}"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6CB92-0135-4215-97AF-907C3DBF7707}" type="slidenum">
              <a:rPr lang="en-US" smtClean="0"/>
              <a:t>‹#›</a:t>
            </a:fld>
            <a:endParaRPr lang="en-US"/>
          </a:p>
        </p:txBody>
      </p:sp>
    </p:spTree>
    <p:extLst>
      <p:ext uri="{BB962C8B-B14F-4D97-AF65-F5344CB8AC3E}">
        <p14:creationId xmlns:p14="http://schemas.microsoft.com/office/powerpoint/2010/main" val="2780646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25A7D6-3C27-46DC-89DD-D0EF748FE799}" type="datetimeFigureOut">
              <a:rPr lang="en-US" smtClean="0"/>
              <a:t>2/21/2023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46CB92-0135-4215-97AF-907C3DBF7707}" type="slidenum">
              <a:rPr lang="en-US" smtClean="0"/>
              <a:t>‹#›</a:t>
            </a:fld>
            <a:endParaRPr lang="en-US"/>
          </a:p>
        </p:txBody>
      </p:sp>
    </p:spTree>
    <p:extLst>
      <p:ext uri="{BB962C8B-B14F-4D97-AF65-F5344CB8AC3E}">
        <p14:creationId xmlns:p14="http://schemas.microsoft.com/office/powerpoint/2010/main" val="283681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1325A7D6-3C27-46DC-89DD-D0EF748FE799}" type="datetimeFigureOut">
              <a:rPr lang="en-US" smtClean="0"/>
              <a:t>2/21/2023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746CB92-0135-4215-97AF-907C3DBF7707}"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109903769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25A7D6-3C27-46DC-89DD-D0EF748FE799}" type="datetimeFigureOut">
              <a:rPr lang="en-US" smtClean="0"/>
              <a:t>2/21/2023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46CB92-0135-4215-97AF-907C3DBF7707}" type="slidenum">
              <a:rPr lang="en-US" smtClean="0"/>
              <a:t>‹#›</a:t>
            </a:fld>
            <a:endParaRPr lang="en-US"/>
          </a:p>
        </p:txBody>
      </p:sp>
    </p:spTree>
    <p:extLst>
      <p:ext uri="{BB962C8B-B14F-4D97-AF65-F5344CB8AC3E}">
        <p14:creationId xmlns:p14="http://schemas.microsoft.com/office/powerpoint/2010/main" val="1925711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25A7D6-3C27-46DC-89DD-D0EF748FE799}" type="datetimeFigureOut">
              <a:rPr lang="en-US" smtClean="0"/>
              <a:t>2/21/2023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46CB92-0135-4215-97AF-907C3DBF7707}" type="slidenum">
              <a:rPr lang="en-US" smtClean="0"/>
              <a:t>‹#›</a:t>
            </a:fld>
            <a:endParaRPr lang="en-US"/>
          </a:p>
        </p:txBody>
      </p:sp>
    </p:spTree>
    <p:extLst>
      <p:ext uri="{BB962C8B-B14F-4D97-AF65-F5344CB8AC3E}">
        <p14:creationId xmlns:p14="http://schemas.microsoft.com/office/powerpoint/2010/main" val="3750184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325A7D6-3C27-46DC-89DD-D0EF748FE799}" type="datetimeFigureOut">
              <a:rPr lang="en-US" smtClean="0"/>
              <a:t>2/21/2023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46CB92-0135-4215-97AF-907C3DBF7707}" type="slidenum">
              <a:rPr lang="en-US" smtClean="0"/>
              <a:t>‹#›</a:t>
            </a:fld>
            <a:endParaRPr lang="en-US"/>
          </a:p>
        </p:txBody>
      </p:sp>
    </p:spTree>
    <p:extLst>
      <p:ext uri="{BB962C8B-B14F-4D97-AF65-F5344CB8AC3E}">
        <p14:creationId xmlns:p14="http://schemas.microsoft.com/office/powerpoint/2010/main" val="2977980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25A7D6-3C27-46DC-89DD-D0EF748FE799}" type="datetimeFigureOut">
              <a:rPr lang="en-US" smtClean="0"/>
              <a:t>2/21/2023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46CB92-0135-4215-97AF-907C3DBF7707}" type="slidenum">
              <a:rPr lang="en-US" smtClean="0"/>
              <a:t>‹#›</a:t>
            </a:fld>
            <a:endParaRPr lang="en-US"/>
          </a:p>
        </p:txBody>
      </p:sp>
    </p:spTree>
    <p:extLst>
      <p:ext uri="{BB962C8B-B14F-4D97-AF65-F5344CB8AC3E}">
        <p14:creationId xmlns:p14="http://schemas.microsoft.com/office/powerpoint/2010/main" val="28113343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325A7D6-3C27-46DC-89DD-D0EF748FE799}" type="datetimeFigureOut">
              <a:rPr lang="en-US" smtClean="0"/>
              <a:t>2/21/2023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746CB92-0135-4215-97AF-907C3DBF770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73476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1325A7D6-3C27-46DC-89DD-D0EF748FE799}" type="datetimeFigureOut">
              <a:rPr lang="en-US" smtClean="0"/>
              <a:t>2/21/2023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746CB92-0135-4215-97AF-907C3DBF770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4129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1325A7D6-3C27-46DC-89DD-D0EF748FE799}" type="datetimeFigureOut">
              <a:rPr lang="en-US" smtClean="0"/>
              <a:t>2/21/2023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746CB92-0135-4215-97AF-907C3DBF7707}"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6901545"/>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e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image" Target="../media/image20.jpg"/><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customXml" Target="../ink/ink7.xml"/><Relationship Id="rId3" Type="http://schemas.openxmlformats.org/officeDocument/2006/relationships/customXml" Target="../ink/ink1.xml"/><Relationship Id="rId7" Type="http://schemas.openxmlformats.org/officeDocument/2006/relationships/customXml" Target="../ink/ink3.xml"/><Relationship Id="rId12" Type="http://schemas.openxmlformats.org/officeDocument/2006/relationships/customXml" Target="../ink/ink6.xml"/><Relationship Id="rId2" Type="http://schemas.openxmlformats.org/officeDocument/2006/relationships/image" Target="../media/image5.jpg"/><Relationship Id="rId16" Type="http://schemas.openxmlformats.org/officeDocument/2006/relationships/customXml" Target="../ink/ink10.xml"/><Relationship Id="rId1" Type="http://schemas.openxmlformats.org/officeDocument/2006/relationships/slideLayout" Target="../slideLayouts/slideLayout9.xml"/><Relationship Id="rId6" Type="http://schemas.openxmlformats.org/officeDocument/2006/relationships/image" Target="../media/image7.png"/><Relationship Id="rId11" Type="http://schemas.openxmlformats.org/officeDocument/2006/relationships/customXml" Target="../ink/ink5.xml"/><Relationship Id="rId5" Type="http://schemas.openxmlformats.org/officeDocument/2006/relationships/customXml" Target="../ink/ink2.xml"/><Relationship Id="rId15" Type="http://schemas.openxmlformats.org/officeDocument/2006/relationships/customXml" Target="../ink/ink9.xml"/><Relationship Id="rId10" Type="http://schemas.openxmlformats.org/officeDocument/2006/relationships/image" Target="../media/image9.png"/><Relationship Id="rId4" Type="http://schemas.openxmlformats.org/officeDocument/2006/relationships/image" Target="../media/image6.png"/><Relationship Id="rId9" Type="http://schemas.openxmlformats.org/officeDocument/2006/relationships/customXml" Target="../ink/ink4.xml"/><Relationship Id="rId14" Type="http://schemas.openxmlformats.org/officeDocument/2006/relationships/customXml" Target="../ink/ink8.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5326CE-E8C0-4DD9-B97D-BFB0DFF3FC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236"/>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1CB6D3-C789-4430-07EB-86F8E7849F63}"/>
              </a:ext>
            </a:extLst>
          </p:cNvPr>
          <p:cNvSpPr>
            <a:spLocks noGrp="1"/>
          </p:cNvSpPr>
          <p:nvPr>
            <p:ph type="ctrTitle"/>
          </p:nvPr>
        </p:nvSpPr>
        <p:spPr>
          <a:xfrm>
            <a:off x="8154186" y="634028"/>
            <a:ext cx="3355942" cy="4603797"/>
          </a:xfrm>
        </p:spPr>
        <p:txBody>
          <a:bodyPr>
            <a:normAutofit fontScale="90000"/>
          </a:bodyPr>
          <a:lstStyle/>
          <a:p>
            <a:r>
              <a:rPr lang="en-US" sz="2900" b="1" dirty="0">
                <a:latin typeface="+mn-lt"/>
              </a:rPr>
              <a:t>An Art Appreciation Element: The Illusion of </a:t>
            </a:r>
            <a:r>
              <a:rPr lang="en-US" sz="2900" b="1" i="1" dirty="0">
                <a:latin typeface="+mn-lt"/>
              </a:rPr>
              <a:t>Space</a:t>
            </a:r>
            <a:br>
              <a:rPr lang="en-US" sz="2900" b="1" dirty="0">
                <a:latin typeface="+mn-lt"/>
              </a:rPr>
            </a:br>
            <a:r>
              <a:rPr lang="en-US" sz="2900" b="1" dirty="0">
                <a:latin typeface="+mn-lt"/>
              </a:rPr>
              <a:t>_________________</a:t>
            </a:r>
            <a:br>
              <a:rPr lang="en-US" sz="2900" b="1" dirty="0">
                <a:latin typeface="+mn-lt"/>
              </a:rPr>
            </a:br>
            <a:r>
              <a:rPr lang="en-US" sz="2900" b="1" i="1" dirty="0">
                <a:latin typeface="+mn-lt"/>
              </a:rPr>
              <a:t>The Invention of One-point Linear Perspective: Ancient Rome through The Italian Renaissance and Today</a:t>
            </a:r>
          </a:p>
        </p:txBody>
      </p:sp>
      <p:sp>
        <p:nvSpPr>
          <p:cNvPr id="3" name="Subtitle 2">
            <a:extLst>
              <a:ext uri="{FF2B5EF4-FFF2-40B4-BE49-F238E27FC236}">
                <a16:creationId xmlns:a16="http://schemas.microsoft.com/office/drawing/2014/main" id="{2D1F4C01-BD6D-64FE-5408-39CB03B83241}"/>
              </a:ext>
            </a:extLst>
          </p:cNvPr>
          <p:cNvSpPr>
            <a:spLocks noGrp="1"/>
          </p:cNvSpPr>
          <p:nvPr>
            <p:ph type="subTitle" idx="1"/>
          </p:nvPr>
        </p:nvSpPr>
        <p:spPr>
          <a:xfrm>
            <a:off x="8154186" y="5166804"/>
            <a:ext cx="3355942" cy="1429304"/>
          </a:xfrm>
        </p:spPr>
        <p:txBody>
          <a:bodyPr>
            <a:normAutofit/>
          </a:bodyPr>
          <a:lstStyle/>
          <a:p>
            <a:pPr>
              <a:spcAft>
                <a:spcPts val="600"/>
              </a:spcAft>
            </a:pPr>
            <a:r>
              <a:rPr lang="en-US" dirty="0"/>
              <a:t>A teaching demonstration by </a:t>
            </a:r>
          </a:p>
          <a:p>
            <a:pPr>
              <a:spcAft>
                <a:spcPts val="600"/>
              </a:spcAft>
            </a:pPr>
            <a:r>
              <a:rPr lang="en-US" dirty="0"/>
              <a:t>David E. Harmon</a:t>
            </a:r>
          </a:p>
        </p:txBody>
      </p:sp>
      <p:sp>
        <p:nvSpPr>
          <p:cNvPr id="11" name="Freeform 6">
            <a:extLst>
              <a:ext uri="{FF2B5EF4-FFF2-40B4-BE49-F238E27FC236}">
                <a16:creationId xmlns:a16="http://schemas.microsoft.com/office/drawing/2014/main" id="{5ECBBE91-3592-462A-8700-B36554E6AA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649163" y="634028"/>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sp>
        <p:nvSpPr>
          <p:cNvPr id="13" name="Freeform 6">
            <a:extLst>
              <a:ext uri="{FF2B5EF4-FFF2-40B4-BE49-F238E27FC236}">
                <a16:creationId xmlns:a16="http://schemas.microsoft.com/office/drawing/2014/main" id="{646AE209-CD2C-4804-A22E-978C386140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494670" y="2016617"/>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pic>
        <p:nvPicPr>
          <p:cNvPr id="4" name="Content Placeholder 7" descr="Diagram&#10;&#10;Description automatically generated">
            <a:extLst>
              <a:ext uri="{FF2B5EF4-FFF2-40B4-BE49-F238E27FC236}">
                <a16:creationId xmlns:a16="http://schemas.microsoft.com/office/drawing/2014/main" id="{C3ED49B9-5928-58BC-15D8-E9EB11E501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4287" y="919370"/>
            <a:ext cx="6812583" cy="5143500"/>
          </a:xfrm>
          <a:prstGeom prst="rect">
            <a:avLst/>
          </a:prstGeom>
        </p:spPr>
      </p:pic>
    </p:spTree>
    <p:extLst>
      <p:ext uri="{BB962C8B-B14F-4D97-AF65-F5344CB8AC3E}">
        <p14:creationId xmlns:p14="http://schemas.microsoft.com/office/powerpoint/2010/main" val="880178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8DBF6C9-8B20-A931-C898-EB61C5192BC5}"/>
              </a:ext>
            </a:extLst>
          </p:cNvPr>
          <p:cNvSpPr>
            <a:spLocks noGrp="1"/>
          </p:cNvSpPr>
          <p:nvPr>
            <p:ph type="title"/>
          </p:nvPr>
        </p:nvSpPr>
        <p:spPr>
          <a:xfrm>
            <a:off x="934266" y="474954"/>
            <a:ext cx="3932237" cy="4461029"/>
          </a:xfrm>
        </p:spPr>
        <p:txBody>
          <a:bodyPr>
            <a:noAutofit/>
          </a:bodyPr>
          <a:lstStyle/>
          <a:p>
            <a:r>
              <a:rPr lang="en-US" sz="2800" dirty="0">
                <a:latin typeface="+mn-lt"/>
              </a:rPr>
              <a:t>Leonardo Da Vinci’s fresco painting of</a:t>
            </a:r>
            <a:br>
              <a:rPr lang="en-US" sz="2800" dirty="0">
                <a:latin typeface="+mn-lt"/>
              </a:rPr>
            </a:br>
            <a:r>
              <a:rPr lang="en-US" sz="2800" b="1" i="1" dirty="0">
                <a:latin typeface="+mn-lt"/>
              </a:rPr>
              <a:t>The Last Supper </a:t>
            </a:r>
            <a:r>
              <a:rPr lang="en-US" sz="2800" dirty="0">
                <a:latin typeface="+mn-lt"/>
              </a:rPr>
              <a:t>is a classic example of one-point perspective replete with a vanishing point, horizon line and several converging lines centering on the head of Christ as the </a:t>
            </a:r>
            <a:r>
              <a:rPr lang="en-US" sz="2800" i="1" dirty="0">
                <a:latin typeface="+mn-lt"/>
              </a:rPr>
              <a:t> vanishing point.</a:t>
            </a:r>
            <a:endParaRPr lang="en-US" sz="2800" dirty="0">
              <a:latin typeface="+mn-lt"/>
            </a:endParaRPr>
          </a:p>
        </p:txBody>
      </p:sp>
      <p:pic>
        <p:nvPicPr>
          <p:cNvPr id="4" name="Picture Placeholder 3" descr="A group of animals in a cage&#10;&#10;Description automatically generated with low confidence">
            <a:extLst>
              <a:ext uri="{FF2B5EF4-FFF2-40B4-BE49-F238E27FC236}">
                <a16:creationId xmlns:a16="http://schemas.microsoft.com/office/drawing/2014/main" id="{037F4B36-23C7-36A7-305A-FA14970A6265}"/>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104" r="104"/>
          <a:stretch>
            <a:fillRect/>
          </a:stretch>
        </p:blipFill>
        <p:spPr/>
      </p:pic>
    </p:spTree>
    <p:extLst>
      <p:ext uri="{BB962C8B-B14F-4D97-AF65-F5344CB8AC3E}">
        <p14:creationId xmlns:p14="http://schemas.microsoft.com/office/powerpoint/2010/main" val="3278288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4AA590A-A03C-7197-980E-888369E60FD2}"/>
              </a:ext>
            </a:extLst>
          </p:cNvPr>
          <p:cNvSpPr>
            <a:spLocks noGrp="1"/>
          </p:cNvSpPr>
          <p:nvPr>
            <p:ph type="title"/>
          </p:nvPr>
        </p:nvSpPr>
        <p:spPr/>
        <p:txBody>
          <a:bodyPr/>
          <a:lstStyle/>
          <a:p>
            <a:r>
              <a:rPr lang="en-US" b="1" dirty="0"/>
              <a:t>The One-point Perspective Drawing Process</a:t>
            </a:r>
          </a:p>
        </p:txBody>
      </p:sp>
      <p:sp>
        <p:nvSpPr>
          <p:cNvPr id="5" name="Content Placeholder 4">
            <a:extLst>
              <a:ext uri="{FF2B5EF4-FFF2-40B4-BE49-F238E27FC236}">
                <a16:creationId xmlns:a16="http://schemas.microsoft.com/office/drawing/2014/main" id="{8C05481C-5BD5-BA0C-C508-CB8405DC7BFF}"/>
              </a:ext>
            </a:extLst>
          </p:cNvPr>
          <p:cNvSpPr>
            <a:spLocks noGrp="1"/>
          </p:cNvSpPr>
          <p:nvPr>
            <p:ph idx="1"/>
          </p:nvPr>
        </p:nvSpPr>
        <p:spPr/>
        <p:txBody>
          <a:bodyPr>
            <a:normAutofit fontScale="70000" lnSpcReduction="20000"/>
          </a:bodyPr>
          <a:lstStyle/>
          <a:p>
            <a:pPr marL="0" indent="0">
              <a:buNone/>
            </a:pPr>
            <a:r>
              <a:rPr lang="en-US" sz="3000" dirty="0"/>
              <a:t>One point perspective is composed of </a:t>
            </a:r>
            <a:r>
              <a:rPr lang="en-US" sz="3000" i="1" dirty="0"/>
              <a:t>three</a:t>
            </a:r>
            <a:r>
              <a:rPr lang="en-US" sz="3000" dirty="0"/>
              <a:t> components:</a:t>
            </a:r>
          </a:p>
          <a:p>
            <a:pPr marL="0" indent="0">
              <a:buNone/>
            </a:pPr>
            <a:endParaRPr lang="en-US" sz="3000" dirty="0"/>
          </a:p>
          <a:p>
            <a:r>
              <a:rPr lang="en-US" sz="3000" dirty="0"/>
              <a:t>A horizon line</a:t>
            </a:r>
          </a:p>
          <a:p>
            <a:r>
              <a:rPr lang="en-US" sz="3000" dirty="0"/>
              <a:t>Converging or orthogonal lines leading to…</a:t>
            </a:r>
          </a:p>
          <a:p>
            <a:r>
              <a:rPr lang="en-US" sz="3000" dirty="0"/>
              <a:t>A vanishing point</a:t>
            </a:r>
          </a:p>
          <a:p>
            <a:pPr marL="0" indent="0">
              <a:buNone/>
            </a:pPr>
            <a:endParaRPr lang="en-US" sz="3000" dirty="0"/>
          </a:p>
          <a:p>
            <a:pPr marL="0" indent="0">
              <a:buNone/>
            </a:pPr>
            <a:r>
              <a:rPr lang="en-US" sz="3000" dirty="0"/>
              <a:t>This type of perspective requires the viewer to be placed in a station point relative to their view. The diagram on the right, illustrates our </a:t>
            </a:r>
            <a:r>
              <a:rPr lang="en-US" sz="3000" b="1" i="1" dirty="0"/>
              <a:t>cone of vision </a:t>
            </a:r>
            <a:r>
              <a:rPr lang="en-US" sz="3000" dirty="0"/>
              <a:t>revealing these  basic aspects. The next slide shows the following photographs composed by me revealing the same pathway near the Missouri river in Kansas City, MO.:</a:t>
            </a:r>
          </a:p>
          <a:p>
            <a:endParaRPr lang="en-US" dirty="0"/>
          </a:p>
          <a:p>
            <a:endParaRPr lang="en-US" dirty="0"/>
          </a:p>
        </p:txBody>
      </p:sp>
      <p:pic>
        <p:nvPicPr>
          <p:cNvPr id="3" name="Picture 2" descr="Diagram, schematic&#10;&#10;Description automatically generated">
            <a:extLst>
              <a:ext uri="{FF2B5EF4-FFF2-40B4-BE49-F238E27FC236}">
                <a16:creationId xmlns:a16="http://schemas.microsoft.com/office/drawing/2014/main" id="{C6A23288-B3BE-DE7F-7FBC-C57093A2C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2373" y="1825625"/>
            <a:ext cx="2847975" cy="2657475"/>
          </a:xfrm>
          <a:prstGeom prst="rect">
            <a:avLst/>
          </a:prstGeom>
        </p:spPr>
      </p:pic>
    </p:spTree>
    <p:extLst>
      <p:ext uri="{BB962C8B-B14F-4D97-AF65-F5344CB8AC3E}">
        <p14:creationId xmlns:p14="http://schemas.microsoft.com/office/powerpoint/2010/main" val="92978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fade">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animEffect transition="in" filter="fade">
                                      <p:cBhvr>
                                        <p:cTn id="27" dur="500"/>
                                        <p:tgtEl>
                                          <p:spTgt spid="5">
                                            <p:txEl>
                                              <p:pRg st="6" end="6"/>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gtEl>
                                        <p:attrNameLst>
                                          <p:attrName>style.visibility</p:attrName>
                                        </p:attrNameLst>
                                      </p:cBhvr>
                                      <p:to>
                                        <p:strVal val="visible"/>
                                      </p:to>
                                    </p:set>
                                    <p:animEffect transition="in" filter="fade">
                                      <p:cBhvr>
                                        <p:cTn id="3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657E257A-858F-350B-8D57-C3669D43F15B}"/>
              </a:ext>
            </a:extLst>
          </p:cNvPr>
          <p:cNvPicPr>
            <a:picLocks noGrp="1" noChangeAspect="1"/>
          </p:cNvPicPr>
          <p:nvPr>
            <p:ph sz="half" idx="1"/>
          </p:nvPr>
        </p:nvPicPr>
        <p:blipFill>
          <a:blip r:embed="rId2" cstate="print"/>
          <a:stretch>
            <a:fillRect/>
          </a:stretch>
        </p:blipFill>
        <p:spPr bwMode="auto">
          <a:xfrm>
            <a:off x="2751243" y="3807229"/>
            <a:ext cx="2286000" cy="3050771"/>
          </a:xfrm>
          <a:prstGeom prst="rect">
            <a:avLst/>
          </a:prstGeom>
          <a:noFill/>
          <a:ln w="9525">
            <a:noFill/>
            <a:miter lim="800000"/>
            <a:headEnd/>
            <a:tailEnd/>
          </a:ln>
        </p:spPr>
      </p:pic>
      <p:pic>
        <p:nvPicPr>
          <p:cNvPr id="6" name="Content Placeholder 5">
            <a:extLst>
              <a:ext uri="{FF2B5EF4-FFF2-40B4-BE49-F238E27FC236}">
                <a16:creationId xmlns:a16="http://schemas.microsoft.com/office/drawing/2014/main" id="{7723FC1E-73E3-D79C-B4BC-DC00B05D065E}"/>
              </a:ext>
            </a:extLst>
          </p:cNvPr>
          <p:cNvPicPr>
            <a:picLocks noGrp="1" noChangeAspect="1"/>
          </p:cNvPicPr>
          <p:nvPr>
            <p:ph sz="half" idx="2"/>
          </p:nvPr>
        </p:nvPicPr>
        <p:blipFill>
          <a:blip r:embed="rId3" cstate="print"/>
          <a:stretch>
            <a:fillRect/>
          </a:stretch>
        </p:blipFill>
        <p:spPr bwMode="auto">
          <a:xfrm>
            <a:off x="6427625" y="3807229"/>
            <a:ext cx="4065959" cy="3050771"/>
          </a:xfrm>
          <a:prstGeom prst="rect">
            <a:avLst/>
          </a:prstGeom>
          <a:noFill/>
          <a:ln w="9525">
            <a:noFill/>
            <a:miter lim="800000"/>
            <a:headEnd/>
            <a:tailEnd/>
          </a:ln>
        </p:spPr>
      </p:pic>
      <p:cxnSp>
        <p:nvCxnSpPr>
          <p:cNvPr id="16" name="Straight Arrow Connector 15">
            <a:extLst>
              <a:ext uri="{FF2B5EF4-FFF2-40B4-BE49-F238E27FC236}">
                <a16:creationId xmlns:a16="http://schemas.microsoft.com/office/drawing/2014/main" id="{FDFBF596-B8A6-13A1-0457-0BA2391AB9C4}"/>
              </a:ext>
            </a:extLst>
          </p:cNvPr>
          <p:cNvCxnSpPr/>
          <p:nvPr/>
        </p:nvCxnSpPr>
        <p:spPr>
          <a:xfrm>
            <a:off x="10777491" y="2556769"/>
            <a:ext cx="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3B1E3239-1C16-583D-01CF-379E394BEA1A}"/>
              </a:ext>
            </a:extLst>
          </p:cNvPr>
          <p:cNvSpPr txBox="1"/>
          <p:nvPr/>
        </p:nvSpPr>
        <p:spPr>
          <a:xfrm>
            <a:off x="1369268" y="179257"/>
            <a:ext cx="9763308" cy="1477328"/>
          </a:xfrm>
          <a:prstGeom prst="rect">
            <a:avLst/>
          </a:prstGeom>
          <a:noFill/>
        </p:spPr>
        <p:txBody>
          <a:bodyPr wrap="square">
            <a:spAutoFit/>
          </a:bodyPr>
          <a:lstStyle/>
          <a:p>
            <a:r>
              <a:rPr lang="en-US" sz="1800" b="1" dirty="0">
                <a:latin typeface="Calibri" panose="020F0502020204030204" pitchFamily="34" charset="0"/>
                <a:ea typeface="Calibri" panose="020F0502020204030204" pitchFamily="34" charset="0"/>
                <a:cs typeface="Times New Roman" panose="02020603050405020304" pitchFamily="18" charset="0"/>
              </a:rPr>
              <a:t>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he vanishing point is in the center of the vertical image </a:t>
            </a:r>
            <a:r>
              <a:rPr lang="en-US" b="1" dirty="0">
                <a:latin typeface="Calibri" panose="020F0502020204030204" pitchFamily="34" charset="0"/>
                <a:ea typeface="Calibri" panose="020F0502020204030204" pitchFamily="34" charset="0"/>
                <a:cs typeface="Times New Roman" panose="02020603050405020304" pitchFamily="18" charset="0"/>
              </a:rPr>
              <a:t>and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located approximately 2/3 from the bottom of the left photograph. Note that the riverbank evenly spaced lampposts and planted trees all converge to a vanishing point in the distance from a standing station point view. </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br>
              <a:rPr lang="en-US" sz="1800" b="1"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2" name="TextBox 11">
            <a:extLst>
              <a:ext uri="{FF2B5EF4-FFF2-40B4-BE49-F238E27FC236}">
                <a16:creationId xmlns:a16="http://schemas.microsoft.com/office/drawing/2014/main" id="{46B22A10-A192-170C-34A5-4DC5EBDBF2EE}"/>
              </a:ext>
            </a:extLst>
          </p:cNvPr>
          <p:cNvSpPr txBox="1"/>
          <p:nvPr/>
        </p:nvSpPr>
        <p:spPr>
          <a:xfrm>
            <a:off x="1369267" y="1299503"/>
            <a:ext cx="10293997" cy="1200329"/>
          </a:xfrm>
          <a:prstGeom prst="rect">
            <a:avLst/>
          </a:prstGeom>
          <a:noFill/>
        </p:spPr>
        <p:txBody>
          <a:bodyPr wrap="square">
            <a:sp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In the second horizontal photograph, the vanishing point is located center right. The river follows the path to the right until it curves to the left in the distance. The front lamppost blocks the curve view. </a:t>
            </a:r>
            <a:br>
              <a:rPr lang="en-US" sz="1800" b="1" dirty="0">
                <a:effectLst/>
                <a:latin typeface="Calibri" panose="020F0502020204030204" pitchFamily="34" charset="0"/>
                <a:ea typeface="Calibri" panose="020F0502020204030204" pitchFamily="34" charset="0"/>
                <a:cs typeface="Times New Roman" panose="02020603050405020304" pitchFamily="18" charset="0"/>
              </a:rPr>
            </a:br>
            <a:br>
              <a:rPr lang="en-US" sz="1800" b="1" dirty="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14" name="TextBox 13">
            <a:extLst>
              <a:ext uri="{FF2B5EF4-FFF2-40B4-BE49-F238E27FC236}">
                <a16:creationId xmlns:a16="http://schemas.microsoft.com/office/drawing/2014/main" id="{6B7DB067-551B-E456-73A3-3D7A5E6CE1E0}"/>
              </a:ext>
            </a:extLst>
          </p:cNvPr>
          <p:cNvSpPr txBox="1"/>
          <p:nvPr/>
        </p:nvSpPr>
        <p:spPr>
          <a:xfrm>
            <a:off x="1369266" y="2173608"/>
            <a:ext cx="10116718" cy="1477328"/>
          </a:xfrm>
          <a:prstGeom prst="rect">
            <a:avLst/>
          </a:prstGeom>
          <a:noFill/>
        </p:spPr>
        <p:txBody>
          <a:bodyPr wrap="square">
            <a:spAutoFit/>
          </a:bodyPr>
          <a:lstStyle/>
          <a:p>
            <a:r>
              <a:rPr lang="en-US" sz="1800" b="1" dirty="0">
                <a:effectLst/>
                <a:latin typeface="Calibri" panose="020F0502020204030204" pitchFamily="34" charset="0"/>
                <a:ea typeface="Calibri" panose="020F0502020204030204" pitchFamily="34" charset="0"/>
                <a:cs typeface="Times New Roman" panose="02020603050405020304" pitchFamily="18" charset="0"/>
              </a:rPr>
              <a:t>The horizontal photograph provides a wider angle and spatial view of this landscape while still conveying one point perspective. Note that the lampposts, trees and shadows all appear to recede into the distance. </a:t>
            </a:r>
            <a:r>
              <a:rPr lang="en-US" sz="1800" b="1" u="sng" dirty="0">
                <a:effectLst/>
                <a:latin typeface="Calibri" panose="020F0502020204030204" pitchFamily="34" charset="0"/>
                <a:ea typeface="Calibri" panose="020F0502020204030204" pitchFamily="34" charset="0"/>
                <a:cs typeface="Times New Roman" panose="02020603050405020304" pitchFamily="18" charset="0"/>
              </a:rPr>
              <a:t>Remember that this is an illusion.</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When viewed from the side, all these objects are of the same size. It is the direction of viewing a scene and our individual station point which provides the depth perception gotten through linear one point perspective.</a:t>
            </a:r>
            <a:endParaRPr lang="en-US" dirty="0"/>
          </a:p>
        </p:txBody>
      </p:sp>
    </p:spTree>
    <p:extLst>
      <p:ext uri="{BB962C8B-B14F-4D97-AF65-F5344CB8AC3E}">
        <p14:creationId xmlns:p14="http://schemas.microsoft.com/office/powerpoint/2010/main" val="955787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4">
                                            <p:txEl>
                                              <p:pRg st="0" end="0"/>
                                            </p:txEl>
                                          </p:spTgt>
                                        </p:tgtEl>
                                        <p:attrNameLst>
                                          <p:attrName>style.visibility</p:attrName>
                                        </p:attrNameLst>
                                      </p:cBhvr>
                                      <p:to>
                                        <p:strVal val="visible"/>
                                      </p:to>
                                    </p:set>
                                    <p:animEffect transition="in" filter="fade">
                                      <p:cBhvr>
                                        <p:cTn id="15" dur="5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23E7C-BE47-A5EF-15D0-B581C88794C5}"/>
              </a:ext>
            </a:extLst>
          </p:cNvPr>
          <p:cNvSpPr>
            <a:spLocks noGrp="1"/>
          </p:cNvSpPr>
          <p:nvPr>
            <p:ph type="title"/>
          </p:nvPr>
        </p:nvSpPr>
        <p:spPr/>
        <p:txBody>
          <a:bodyPr>
            <a:normAutofit/>
          </a:bodyPr>
          <a:lstStyle/>
          <a:p>
            <a:r>
              <a:rPr lang="en-US" sz="2800" dirty="0">
                <a:latin typeface="+mn-lt"/>
              </a:rPr>
              <a:t>Here we see a photographic reference image and gesture sketch taken and drawn by me depicting a </a:t>
            </a:r>
            <a:r>
              <a:rPr lang="en-US" sz="2800" b="1" dirty="0">
                <a:latin typeface="+mn-lt"/>
              </a:rPr>
              <a:t>horizon line</a:t>
            </a:r>
            <a:r>
              <a:rPr lang="en-US" sz="2800" dirty="0">
                <a:latin typeface="+mn-lt"/>
              </a:rPr>
              <a:t>, </a:t>
            </a:r>
            <a:r>
              <a:rPr lang="en-US" sz="2800" b="1" dirty="0">
                <a:latin typeface="+mn-lt"/>
              </a:rPr>
              <a:t>vanishing point </a:t>
            </a:r>
            <a:r>
              <a:rPr lang="en-US" sz="2800" dirty="0">
                <a:latin typeface="+mn-lt"/>
              </a:rPr>
              <a:t>and </a:t>
            </a:r>
            <a:r>
              <a:rPr lang="en-US" sz="2800" b="1" dirty="0">
                <a:latin typeface="+mn-lt"/>
              </a:rPr>
              <a:t>converging lines</a:t>
            </a:r>
            <a:r>
              <a:rPr lang="en-US" sz="2800" dirty="0">
                <a:latin typeface="+mn-lt"/>
              </a:rPr>
              <a:t>.</a:t>
            </a:r>
          </a:p>
        </p:txBody>
      </p:sp>
      <p:sp>
        <p:nvSpPr>
          <p:cNvPr id="3" name="Text Placeholder 2">
            <a:extLst>
              <a:ext uri="{FF2B5EF4-FFF2-40B4-BE49-F238E27FC236}">
                <a16:creationId xmlns:a16="http://schemas.microsoft.com/office/drawing/2014/main" id="{133A3466-A499-C9F3-1FCC-8665EA8A01B5}"/>
              </a:ext>
            </a:extLst>
          </p:cNvPr>
          <p:cNvSpPr>
            <a:spLocks noGrp="1"/>
          </p:cNvSpPr>
          <p:nvPr>
            <p:ph type="body" idx="1"/>
          </p:nvPr>
        </p:nvSpPr>
        <p:spPr>
          <a:xfrm>
            <a:off x="1371600" y="2247558"/>
            <a:ext cx="4443984" cy="598279"/>
          </a:xfrm>
        </p:spPr>
        <p:txBody>
          <a:bodyPr>
            <a:normAutofit fontScale="77500" lnSpcReduction="20000"/>
          </a:bodyPr>
          <a:lstStyle/>
          <a:p>
            <a:r>
              <a:rPr lang="en-US" dirty="0"/>
              <a:t>One point perspective reference photograph.</a:t>
            </a:r>
          </a:p>
        </p:txBody>
      </p:sp>
      <p:pic>
        <p:nvPicPr>
          <p:cNvPr id="7" name="Content Placeholder 5">
            <a:extLst>
              <a:ext uri="{FF2B5EF4-FFF2-40B4-BE49-F238E27FC236}">
                <a16:creationId xmlns:a16="http://schemas.microsoft.com/office/drawing/2014/main" id="{AAC22786-60A5-1DA7-E3D3-46CB4E4C07C5}"/>
              </a:ext>
            </a:extLst>
          </p:cNvPr>
          <p:cNvPicPr>
            <a:picLocks noGrp="1" noChangeAspect="1"/>
          </p:cNvPicPr>
          <p:nvPr>
            <p:ph sz="half" idx="2"/>
          </p:nvPr>
        </p:nvPicPr>
        <p:blipFill>
          <a:blip r:embed="rId2" cstate="print"/>
          <a:srcRect/>
          <a:stretch>
            <a:fillRect/>
          </a:stretch>
        </p:blipFill>
        <p:spPr bwMode="auto">
          <a:xfrm>
            <a:off x="1473392" y="3305175"/>
            <a:ext cx="3923155" cy="2943622"/>
          </a:xfrm>
          <a:prstGeom prst="rect">
            <a:avLst/>
          </a:prstGeom>
          <a:noFill/>
          <a:ln w="9525">
            <a:noFill/>
            <a:miter lim="800000"/>
            <a:headEnd/>
            <a:tailEnd/>
          </a:ln>
        </p:spPr>
      </p:pic>
      <p:sp>
        <p:nvSpPr>
          <p:cNvPr id="5" name="Text Placeholder 4">
            <a:extLst>
              <a:ext uri="{FF2B5EF4-FFF2-40B4-BE49-F238E27FC236}">
                <a16:creationId xmlns:a16="http://schemas.microsoft.com/office/drawing/2014/main" id="{EE09D865-ACF9-D684-2516-E75DC5628E4B}"/>
              </a:ext>
            </a:extLst>
          </p:cNvPr>
          <p:cNvSpPr>
            <a:spLocks noGrp="1"/>
          </p:cNvSpPr>
          <p:nvPr>
            <p:ph type="body" sz="quarter" idx="3"/>
          </p:nvPr>
        </p:nvSpPr>
        <p:spPr>
          <a:xfrm>
            <a:off x="6514501" y="2247558"/>
            <a:ext cx="5183188" cy="458355"/>
          </a:xfrm>
        </p:spPr>
        <p:txBody>
          <a:bodyPr>
            <a:normAutofit fontScale="77500" lnSpcReduction="20000"/>
          </a:bodyPr>
          <a:lstStyle/>
          <a:p>
            <a:r>
              <a:rPr lang="en-US" dirty="0"/>
              <a:t>One point perspective gesture sketch.</a:t>
            </a:r>
          </a:p>
        </p:txBody>
      </p:sp>
      <p:pic>
        <p:nvPicPr>
          <p:cNvPr id="9" name="Content Placeholder 8" descr="A picture containing outdoor, linedrawing, slope&#10;&#10;Description automatically generated">
            <a:extLst>
              <a:ext uri="{FF2B5EF4-FFF2-40B4-BE49-F238E27FC236}">
                <a16:creationId xmlns:a16="http://schemas.microsoft.com/office/drawing/2014/main" id="{F80718DF-3529-7F3A-3D83-556F2EA7A297}"/>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867649" y="3305175"/>
            <a:ext cx="4012511" cy="2943622"/>
          </a:xfrm>
        </p:spPr>
      </p:pic>
    </p:spTree>
    <p:extLst>
      <p:ext uri="{BB962C8B-B14F-4D97-AF65-F5344CB8AC3E}">
        <p14:creationId xmlns:p14="http://schemas.microsoft.com/office/powerpoint/2010/main" val="24476315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C888E6B-7857-3F9B-23B5-DB7F8811CE61}"/>
              </a:ext>
            </a:extLst>
          </p:cNvPr>
          <p:cNvSpPr>
            <a:spLocks noGrp="1"/>
          </p:cNvSpPr>
          <p:nvPr>
            <p:ph type="title"/>
          </p:nvPr>
        </p:nvSpPr>
        <p:spPr>
          <a:xfrm>
            <a:off x="838200" y="365125"/>
            <a:ext cx="10515600" cy="1520235"/>
          </a:xfrm>
        </p:spPr>
        <p:txBody>
          <a:bodyPr>
            <a:normAutofit/>
          </a:bodyPr>
          <a:lstStyle/>
          <a:p>
            <a:pPr algn="ctr"/>
            <a:r>
              <a:rPr lang="en-US" sz="2800" dirty="0">
                <a:latin typeface="+mn-lt"/>
              </a:rPr>
              <a:t>A drawing begins with a loose gesture sketch which can advance toward a state of finish, seen in this student drawing of a roadway.</a:t>
            </a:r>
          </a:p>
        </p:txBody>
      </p:sp>
      <p:pic>
        <p:nvPicPr>
          <p:cNvPr id="8" name="Content Placeholder 7" descr="A picture containing outdoor&#10;&#10;Description automatically generated">
            <a:extLst>
              <a:ext uri="{FF2B5EF4-FFF2-40B4-BE49-F238E27FC236}">
                <a16:creationId xmlns:a16="http://schemas.microsoft.com/office/drawing/2014/main" id="{EE2941F8-D45C-D034-4A2E-677C345B48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29884" y="1705334"/>
            <a:ext cx="6532231" cy="4254881"/>
          </a:xfrm>
        </p:spPr>
      </p:pic>
    </p:spTree>
    <p:extLst>
      <p:ext uri="{BB962C8B-B14F-4D97-AF65-F5344CB8AC3E}">
        <p14:creationId xmlns:p14="http://schemas.microsoft.com/office/powerpoint/2010/main" val="1370260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32EA-F5C6-2E3B-078A-EE1323EF1E1B}"/>
              </a:ext>
            </a:extLst>
          </p:cNvPr>
          <p:cNvSpPr>
            <a:spLocks noGrp="1"/>
          </p:cNvSpPr>
          <p:nvPr>
            <p:ph type="title"/>
          </p:nvPr>
        </p:nvSpPr>
        <p:spPr>
          <a:xfrm>
            <a:off x="1174102" y="733548"/>
            <a:ext cx="10515600" cy="1552452"/>
          </a:xfrm>
        </p:spPr>
        <p:txBody>
          <a:bodyPr>
            <a:normAutofit fontScale="90000"/>
          </a:bodyPr>
          <a:lstStyle/>
          <a:p>
            <a:r>
              <a:rPr lang="en-US" sz="2800" dirty="0">
                <a:latin typeface="+mn-lt"/>
              </a:rPr>
              <a:t>Another student drawing ,drawn from direct observation, reveals a long interior  hallway image leading the eye toward a vanishing point in the distance using several converging lines. The floor plane, ceiling panels  and tile walls all recede in space, providing the illusion of depth.</a:t>
            </a:r>
          </a:p>
        </p:txBody>
      </p:sp>
      <p:pic>
        <p:nvPicPr>
          <p:cNvPr id="5" name="Content Placeholder 4" descr="Diagram&#10;&#10;Description automatically generated">
            <a:extLst>
              <a:ext uri="{FF2B5EF4-FFF2-40B4-BE49-F238E27FC236}">
                <a16:creationId xmlns:a16="http://schemas.microsoft.com/office/drawing/2014/main" id="{689FA4A4-DC97-F893-1486-B930DF8330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87994" y="2676617"/>
            <a:ext cx="5434742" cy="3581400"/>
          </a:xfrm>
        </p:spPr>
      </p:pic>
    </p:spTree>
    <p:extLst>
      <p:ext uri="{BB962C8B-B14F-4D97-AF65-F5344CB8AC3E}">
        <p14:creationId xmlns:p14="http://schemas.microsoft.com/office/powerpoint/2010/main" val="28763125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CDFD0-DA57-0BAB-67FE-19F1E91EA39A}"/>
              </a:ext>
            </a:extLst>
          </p:cNvPr>
          <p:cNvSpPr>
            <a:spLocks noGrp="1"/>
          </p:cNvSpPr>
          <p:nvPr>
            <p:ph type="title"/>
          </p:nvPr>
        </p:nvSpPr>
        <p:spPr>
          <a:xfrm>
            <a:off x="1754155" y="751115"/>
            <a:ext cx="9601200" cy="1485900"/>
          </a:xfrm>
        </p:spPr>
        <p:txBody>
          <a:bodyPr>
            <a:noAutofit/>
          </a:bodyPr>
          <a:lstStyle/>
          <a:p>
            <a:r>
              <a:rPr lang="en-US" sz="2800" dirty="0">
                <a:latin typeface="+mn-lt"/>
              </a:rPr>
              <a:t>In this photograph we can clearly see one point perspective combining in a more complex image including hard edge objects (posts)and an S curve road receding in the distance. Here we see multiple one-point perspectives. </a:t>
            </a:r>
          </a:p>
        </p:txBody>
      </p:sp>
      <p:pic>
        <p:nvPicPr>
          <p:cNvPr id="5" name="Content Placeholder 4" descr="A picture containing text, grass, sky, outdoor&#10;&#10;Description automatically generated">
            <a:extLst>
              <a:ext uri="{FF2B5EF4-FFF2-40B4-BE49-F238E27FC236}">
                <a16:creationId xmlns:a16="http://schemas.microsoft.com/office/drawing/2014/main" id="{FA06353E-D889-78FB-3869-7ABEDB986E4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18265" y="2685495"/>
            <a:ext cx="5374199" cy="3581400"/>
          </a:xfrm>
        </p:spPr>
      </p:pic>
    </p:spTree>
    <p:extLst>
      <p:ext uri="{BB962C8B-B14F-4D97-AF65-F5344CB8AC3E}">
        <p14:creationId xmlns:p14="http://schemas.microsoft.com/office/powerpoint/2010/main" val="2031217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43959-B248-802F-93AB-22CE9FD43DE8}"/>
              </a:ext>
            </a:extLst>
          </p:cNvPr>
          <p:cNvSpPr>
            <a:spLocks noGrp="1"/>
          </p:cNvSpPr>
          <p:nvPr>
            <p:ph type="title"/>
          </p:nvPr>
        </p:nvSpPr>
        <p:spPr/>
        <p:txBody>
          <a:bodyPr>
            <a:normAutofit/>
          </a:bodyPr>
          <a:lstStyle/>
          <a:p>
            <a:r>
              <a:rPr lang="en-US" sz="3200" dirty="0">
                <a:latin typeface="+mn-lt"/>
              </a:rPr>
              <a:t>Filmmaker Stanley Kubrick used one-point perspective theory in films such as… </a:t>
            </a:r>
          </a:p>
        </p:txBody>
      </p:sp>
      <p:sp>
        <p:nvSpPr>
          <p:cNvPr id="3" name="Text Placeholder 2">
            <a:extLst>
              <a:ext uri="{FF2B5EF4-FFF2-40B4-BE49-F238E27FC236}">
                <a16:creationId xmlns:a16="http://schemas.microsoft.com/office/drawing/2014/main" id="{9000EF01-CBF3-43B7-E831-E41EBD749CB8}"/>
              </a:ext>
            </a:extLst>
          </p:cNvPr>
          <p:cNvSpPr>
            <a:spLocks noGrp="1"/>
          </p:cNvSpPr>
          <p:nvPr>
            <p:ph type="body" idx="1"/>
          </p:nvPr>
        </p:nvSpPr>
        <p:spPr>
          <a:xfrm>
            <a:off x="705844" y="2081016"/>
            <a:ext cx="4443984" cy="823912"/>
          </a:xfrm>
        </p:spPr>
        <p:txBody>
          <a:bodyPr>
            <a:normAutofit/>
          </a:bodyPr>
          <a:lstStyle/>
          <a:p>
            <a:pPr algn="ctr"/>
            <a:r>
              <a:rPr lang="en-US" sz="2800" dirty="0"/>
              <a:t>2001: A Space Odyssey (1968)</a:t>
            </a:r>
          </a:p>
        </p:txBody>
      </p:sp>
      <p:pic>
        <p:nvPicPr>
          <p:cNvPr id="8" name="Content Placeholder 7" descr="A picture containing text&#10;&#10;Description automatically generated">
            <a:extLst>
              <a:ext uri="{FF2B5EF4-FFF2-40B4-BE49-F238E27FC236}">
                <a16:creationId xmlns:a16="http://schemas.microsoft.com/office/drawing/2014/main" id="{E8190AAF-9B06-9DD3-CF72-1C529A3DD939}"/>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1944783" y="3082908"/>
            <a:ext cx="2319306" cy="3436011"/>
          </a:xfrm>
        </p:spPr>
      </p:pic>
      <p:sp>
        <p:nvSpPr>
          <p:cNvPr id="5" name="Text Placeholder 4">
            <a:extLst>
              <a:ext uri="{FF2B5EF4-FFF2-40B4-BE49-F238E27FC236}">
                <a16:creationId xmlns:a16="http://schemas.microsoft.com/office/drawing/2014/main" id="{3DA809F0-657D-7A60-BC48-8BDB92E62C73}"/>
              </a:ext>
            </a:extLst>
          </p:cNvPr>
          <p:cNvSpPr>
            <a:spLocks noGrp="1"/>
          </p:cNvSpPr>
          <p:nvPr>
            <p:ph type="body" sz="quarter" idx="3"/>
          </p:nvPr>
        </p:nvSpPr>
        <p:spPr>
          <a:xfrm>
            <a:off x="6735996" y="2081016"/>
            <a:ext cx="4443984" cy="542874"/>
          </a:xfrm>
        </p:spPr>
        <p:txBody>
          <a:bodyPr>
            <a:normAutofit/>
          </a:bodyPr>
          <a:lstStyle/>
          <a:p>
            <a:pPr algn="ctr"/>
            <a:r>
              <a:rPr lang="en-US" sz="2800" dirty="0"/>
              <a:t>The Shining (1980)</a:t>
            </a:r>
          </a:p>
        </p:txBody>
      </p:sp>
      <p:pic>
        <p:nvPicPr>
          <p:cNvPr id="10" name="Content Placeholder 9" descr="A picture containing indoor, wall, tiled&#10;&#10;Description automatically generated">
            <a:extLst>
              <a:ext uri="{FF2B5EF4-FFF2-40B4-BE49-F238E27FC236}">
                <a16:creationId xmlns:a16="http://schemas.microsoft.com/office/drawing/2014/main" id="{2993CC04-F623-31A0-368B-0146166C14DA}"/>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6524625" y="3437169"/>
            <a:ext cx="4445000" cy="2298237"/>
          </a:xfrm>
        </p:spPr>
      </p:pic>
    </p:spTree>
    <p:extLst>
      <p:ext uri="{BB962C8B-B14F-4D97-AF65-F5344CB8AC3E}">
        <p14:creationId xmlns:p14="http://schemas.microsoft.com/office/powerpoint/2010/main" val="528406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18756-A890-5F64-4D89-25960AC3A8B4}"/>
              </a:ext>
            </a:extLst>
          </p:cNvPr>
          <p:cNvSpPr>
            <a:spLocks noGrp="1"/>
          </p:cNvSpPr>
          <p:nvPr>
            <p:ph type="title"/>
          </p:nvPr>
        </p:nvSpPr>
        <p:spPr>
          <a:xfrm>
            <a:off x="838200" y="365125"/>
            <a:ext cx="10515600" cy="1322273"/>
          </a:xfrm>
        </p:spPr>
        <p:txBody>
          <a:bodyPr>
            <a:noAutofit/>
          </a:bodyPr>
          <a:lstStyle/>
          <a:p>
            <a:r>
              <a:rPr lang="en-US" sz="2800" dirty="0">
                <a:latin typeface="+mn-lt"/>
              </a:rPr>
              <a:t>I have used one point perspective in both my pastel drawings and paintings. In some images, One-point perspective is implied by angles rather than clearly seen. Other art works are more obvious.</a:t>
            </a:r>
          </a:p>
        </p:txBody>
      </p:sp>
      <p:pic>
        <p:nvPicPr>
          <p:cNvPr id="5" name="Content Placeholder 4">
            <a:extLst>
              <a:ext uri="{FF2B5EF4-FFF2-40B4-BE49-F238E27FC236}">
                <a16:creationId xmlns:a16="http://schemas.microsoft.com/office/drawing/2014/main" id="{CCC5CA63-052A-2FB3-3ECB-EB432B9E8CB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06073" y="2178050"/>
            <a:ext cx="3027064" cy="4037013"/>
          </a:xfrm>
        </p:spPr>
      </p:pic>
      <p:pic>
        <p:nvPicPr>
          <p:cNvPr id="7" name="Picture 6" descr="A picture containing text&#10;&#10;Description automatically generated">
            <a:extLst>
              <a:ext uri="{FF2B5EF4-FFF2-40B4-BE49-F238E27FC236}">
                <a16:creationId xmlns:a16="http://schemas.microsoft.com/office/drawing/2014/main" id="{5DE30555-24DA-227E-522A-25EE0369AC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29838" y="2178050"/>
            <a:ext cx="5356089" cy="3916057"/>
          </a:xfrm>
          <a:prstGeom prst="rect">
            <a:avLst/>
          </a:prstGeom>
        </p:spPr>
      </p:pic>
    </p:spTree>
    <p:extLst>
      <p:ext uri="{BB962C8B-B14F-4D97-AF65-F5344CB8AC3E}">
        <p14:creationId xmlns:p14="http://schemas.microsoft.com/office/powerpoint/2010/main" val="1764658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B90BAA8-0E97-5250-773F-A290263960D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27662" y="41034"/>
            <a:ext cx="5570205" cy="6816965"/>
          </a:xfrm>
          <a:prstGeom prst="rect">
            <a:avLst/>
          </a:prstGeom>
        </p:spPr>
      </p:pic>
    </p:spTree>
    <p:extLst>
      <p:ext uri="{BB962C8B-B14F-4D97-AF65-F5344CB8AC3E}">
        <p14:creationId xmlns:p14="http://schemas.microsoft.com/office/powerpoint/2010/main" val="3223079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758A5-11DE-EFDC-0687-93F12A86D5CA}"/>
              </a:ext>
            </a:extLst>
          </p:cNvPr>
          <p:cNvSpPr>
            <a:spLocks noGrp="1"/>
          </p:cNvSpPr>
          <p:nvPr>
            <p:ph type="title"/>
          </p:nvPr>
        </p:nvSpPr>
        <p:spPr>
          <a:xfrm>
            <a:off x="1023562" y="685800"/>
            <a:ext cx="10493524" cy="1485900"/>
          </a:xfrm>
        </p:spPr>
        <p:txBody>
          <a:bodyPr>
            <a:normAutofit/>
          </a:bodyPr>
          <a:lstStyle/>
          <a:p>
            <a:r>
              <a:rPr lang="en-US" b="1" dirty="0"/>
              <a:t> A brief definition and history</a:t>
            </a:r>
            <a:r>
              <a:rPr lang="en-US" dirty="0"/>
              <a:t>:</a:t>
            </a:r>
          </a:p>
        </p:txBody>
      </p:sp>
      <p:sp>
        <p:nvSpPr>
          <p:cNvPr id="3" name="Content Placeholder 2">
            <a:extLst>
              <a:ext uri="{FF2B5EF4-FFF2-40B4-BE49-F238E27FC236}">
                <a16:creationId xmlns:a16="http://schemas.microsoft.com/office/drawing/2014/main" id="{C3FD27E0-547C-9378-A569-A35CA2D6807E}"/>
              </a:ext>
            </a:extLst>
          </p:cNvPr>
          <p:cNvSpPr>
            <a:spLocks noGrp="1"/>
          </p:cNvSpPr>
          <p:nvPr>
            <p:ph idx="1"/>
          </p:nvPr>
        </p:nvSpPr>
        <p:spPr>
          <a:xfrm>
            <a:off x="1023561" y="1483567"/>
            <a:ext cx="5330585" cy="5012483"/>
          </a:xfrm>
        </p:spPr>
        <p:txBody>
          <a:bodyPr>
            <a:normAutofit fontScale="85000" lnSpcReduction="10000"/>
          </a:bodyPr>
          <a:lstStyle/>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Linear Perspective is defined as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“parallel lines converging to a single point</a:t>
            </a:r>
            <a:r>
              <a:rPr lang="en-US" sz="1800" b="1" dirty="0">
                <a:latin typeface="Calibri" panose="020F0502020204030204" pitchFamily="34" charset="0"/>
                <a:ea typeface="Calibri" panose="020F0502020204030204" pitchFamily="34" charset="0"/>
                <a:cs typeface="Times New Roman" panose="02020603050405020304" pitchFamily="18" charset="0"/>
              </a:rPr>
              <a:t> on a horizon line </a:t>
            </a:r>
            <a:r>
              <a:rPr lang="en-US" sz="1800" b="1" dirty="0">
                <a:effectLst/>
                <a:latin typeface="Calibri" panose="020F0502020204030204" pitchFamily="34" charset="0"/>
                <a:ea typeface="Calibri" panose="020F0502020204030204" pitchFamily="34" charset="0"/>
                <a:cs typeface="Times New Roman" panose="02020603050405020304" pitchFamily="18" charset="0"/>
              </a:rPr>
              <a:t>,referred to as the vanishing point.”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There are other historic perspective systems such as tiered ,whereby images of architecture and people appear to be “stacked” upon one another. However, with the breakthrough paintings of Giotto in the 14</a:t>
            </a:r>
            <a:r>
              <a:rPr lang="en-US" sz="18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800" dirty="0">
                <a:effectLst/>
                <a:latin typeface="Calibri" panose="020F0502020204030204" pitchFamily="34" charset="0"/>
                <a:ea typeface="Calibri" panose="020F0502020204030204" pitchFamily="34" charset="0"/>
                <a:cs typeface="Times New Roman" panose="02020603050405020304" pitchFamily="18" charset="0"/>
              </a:rPr>
              <a:t> century in Italy, we experience  a convincing method to record the real world as we see it</a:t>
            </a:r>
            <a:r>
              <a:rPr lang="en-US" sz="1800" b="1"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Roman Empire was a vast architecturally oriented society. </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Architecture linked with engineering had become the most important art form as structures and roadways needed to be built to accommodate the needs of this growing civilization. Historians speculate that they drew sketches of buildings, and believable interior scenes to decorate villas. There are no paper sketches to be found, only ruins are left. Even these reveal planning.</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Fortunately, some have been painted in the fresco wall technique preserved in Pompeii, Italy. In these structures we find perspective wall painting. The best preserved ,due to the eruption of Mt. Vesuvius and its subsequent burial of Pompeii in ash, are the villas. Their walls were decorated with illusionistic wall paintings to </a:t>
            </a:r>
            <a:r>
              <a:rPr lang="en-US" sz="1800" dirty="0">
                <a:latin typeface="Calibri" panose="020F0502020204030204" pitchFamily="34" charset="0"/>
                <a:ea typeface="Calibri" panose="020F0502020204030204" pitchFamily="34" charset="0"/>
                <a:cs typeface="Times New Roman" panose="02020603050405020304" pitchFamily="18" charset="0"/>
              </a:rPr>
              <a:t>aesthetically</a:t>
            </a:r>
            <a:r>
              <a:rPr lang="en-US" sz="1800" dirty="0">
                <a:effectLst/>
                <a:latin typeface="Calibri" panose="020F0502020204030204" pitchFamily="34" charset="0"/>
                <a:ea typeface="Calibri" panose="020F0502020204030204" pitchFamily="34" charset="0"/>
                <a:cs typeface="Times New Roman" panose="02020603050405020304" pitchFamily="18" charset="0"/>
              </a:rPr>
              <a:t> beautify these interiors.</a:t>
            </a:r>
          </a:p>
          <a:p>
            <a:pPr marL="0" indent="0">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In 2000, my students and I visited Naples and Pompeii and viewed many fresco paintings such as seen in the following slide:</a:t>
            </a:r>
            <a:endParaRPr lang="en-US" sz="1800" dirty="0"/>
          </a:p>
        </p:txBody>
      </p:sp>
      <p:pic>
        <p:nvPicPr>
          <p:cNvPr id="6" name="Picture 5" descr="A picture containing outdoor, grass, building, stone&#10;&#10;Description automatically generated">
            <a:extLst>
              <a:ext uri="{FF2B5EF4-FFF2-40B4-BE49-F238E27FC236}">
                <a16:creationId xmlns:a16="http://schemas.microsoft.com/office/drawing/2014/main" id="{E939F898-DB1A-AEC1-5B03-9F30CE2E43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54672" y="1567714"/>
            <a:ext cx="5031379" cy="3352156"/>
          </a:xfrm>
          <a:prstGeom prst="rect">
            <a:avLst/>
          </a:prstGeom>
        </p:spPr>
      </p:pic>
    </p:spTree>
    <p:extLst>
      <p:ext uri="{BB962C8B-B14F-4D97-AF65-F5344CB8AC3E}">
        <p14:creationId xmlns:p14="http://schemas.microsoft.com/office/powerpoint/2010/main" val="465350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screenshot of a video game&#10;&#10;Description automatically generated">
            <a:extLst>
              <a:ext uri="{FF2B5EF4-FFF2-40B4-BE49-F238E27FC236}">
                <a16:creationId xmlns:a16="http://schemas.microsoft.com/office/drawing/2014/main" id="{57EC1B05-3AA3-7A42-084C-7F18F3F875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3145" y="0"/>
            <a:ext cx="8125710" cy="6858000"/>
          </a:xfrm>
          <a:prstGeom prst="rect">
            <a:avLst/>
          </a:prstGeom>
        </p:spPr>
      </p:pic>
    </p:spTree>
    <p:extLst>
      <p:ext uri="{BB962C8B-B14F-4D97-AF65-F5344CB8AC3E}">
        <p14:creationId xmlns:p14="http://schemas.microsoft.com/office/powerpoint/2010/main" val="133493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52C339-94CC-82B1-9E2F-A93FB5884D6A}"/>
              </a:ext>
            </a:extLst>
          </p:cNvPr>
          <p:cNvSpPr>
            <a:spLocks noGrp="1"/>
          </p:cNvSpPr>
          <p:nvPr>
            <p:ph type="title"/>
          </p:nvPr>
        </p:nvSpPr>
        <p:spPr>
          <a:xfrm>
            <a:off x="1308536" y="396025"/>
            <a:ext cx="10515600" cy="1325563"/>
          </a:xfrm>
        </p:spPr>
        <p:txBody>
          <a:bodyPr>
            <a:noAutofit/>
          </a:bodyPr>
          <a:lstStyle/>
          <a:p>
            <a:r>
              <a:rPr lang="en-US" sz="2800" dirty="0">
                <a:latin typeface="+mn-lt"/>
              </a:rPr>
              <a:t>In conclusion, artists learn the essentials of historical Italian Renaissance one-point linear perspective technique. Artists use this drawing procedure to serve their own creative vision to provide illusionistic depth perception. The legacy of this 607-year-old technique, structures how we really see and perceive the world from our binocular vision and station viewing points .</a:t>
            </a:r>
          </a:p>
        </p:txBody>
      </p:sp>
      <p:pic>
        <p:nvPicPr>
          <p:cNvPr id="8" name="Content Placeholder 7" descr="Diagram&#10;&#10;Description automatically generated">
            <a:extLst>
              <a:ext uri="{FF2B5EF4-FFF2-40B4-BE49-F238E27FC236}">
                <a16:creationId xmlns:a16="http://schemas.microsoft.com/office/drawing/2014/main" id="{38C19B27-40DC-1425-81B2-BDDE981203B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65713" y="3244138"/>
            <a:ext cx="4782381" cy="3613862"/>
          </a:xfrm>
          <a:prstGeom prst="rect">
            <a:avLst/>
          </a:prstGeom>
        </p:spPr>
      </p:pic>
    </p:spTree>
    <p:extLst>
      <p:ext uri="{BB962C8B-B14F-4D97-AF65-F5344CB8AC3E}">
        <p14:creationId xmlns:p14="http://schemas.microsoft.com/office/powerpoint/2010/main" val="42084336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5665E87-5084-28C6-5DC0-D6FCAD97B651}"/>
              </a:ext>
            </a:extLst>
          </p:cNvPr>
          <p:cNvPicPr>
            <a:picLocks noChangeAspect="1"/>
          </p:cNvPicPr>
          <p:nvPr/>
        </p:nvPicPr>
        <p:blipFill>
          <a:blip r:embed="rId2" cstate="print"/>
          <a:stretch>
            <a:fillRect/>
          </a:stretch>
        </p:blipFill>
        <p:spPr bwMode="auto">
          <a:xfrm>
            <a:off x="1023561" y="865812"/>
            <a:ext cx="6517065" cy="4806335"/>
          </a:xfrm>
          <a:prstGeom prst="rect">
            <a:avLst/>
          </a:prstGeom>
          <a:noFill/>
        </p:spPr>
      </p:pic>
      <p:sp>
        <p:nvSpPr>
          <p:cNvPr id="3" name="Content Placeholder 2">
            <a:extLst>
              <a:ext uri="{FF2B5EF4-FFF2-40B4-BE49-F238E27FC236}">
                <a16:creationId xmlns:a16="http://schemas.microsoft.com/office/drawing/2014/main" id="{8E0A36B9-D461-6FCD-C87D-CBFB99E3DB0D}"/>
              </a:ext>
            </a:extLst>
          </p:cNvPr>
          <p:cNvSpPr>
            <a:spLocks noGrp="1"/>
          </p:cNvSpPr>
          <p:nvPr>
            <p:ph idx="1"/>
          </p:nvPr>
        </p:nvSpPr>
        <p:spPr>
          <a:xfrm>
            <a:off x="7857492" y="783771"/>
            <a:ext cx="3637822" cy="4888376"/>
          </a:xfrm>
        </p:spPr>
        <p:txBody>
          <a:bodyPr>
            <a:normAutofit/>
          </a:bodyPr>
          <a:lstStyle/>
          <a:p>
            <a:pPr marL="0" indent="0">
              <a:buNone/>
            </a:pPr>
            <a:r>
              <a:rPr lang="en-US" b="1" dirty="0">
                <a:effectLst/>
                <a:ea typeface="Calibri" panose="020F0502020204030204" pitchFamily="34" charset="0"/>
                <a:cs typeface="Times New Roman" panose="02020603050405020304" pitchFamily="18" charset="0"/>
              </a:rPr>
              <a:t>Here, we see an attempt to provide one point perspective illusion </a:t>
            </a:r>
            <a:r>
              <a:rPr lang="en-US" b="1" dirty="0">
                <a:ea typeface="Calibri" panose="020F0502020204030204" pitchFamily="34" charset="0"/>
                <a:cs typeface="Times New Roman" panose="02020603050405020304" pitchFamily="18" charset="0"/>
              </a:rPr>
              <a:t>painted in 50-40 BCE of </a:t>
            </a:r>
            <a:r>
              <a:rPr lang="en-US" b="1" dirty="0">
                <a:effectLst/>
                <a:ea typeface="Calibri" panose="020F0502020204030204" pitchFamily="34" charset="0"/>
                <a:cs typeface="Times New Roman" panose="02020603050405020304" pitchFamily="18" charset="0"/>
              </a:rPr>
              <a:t>an interior setting in the Cubiculum (bedroom) in a Villa, located in Pompeii, Italy. </a:t>
            </a:r>
          </a:p>
          <a:p>
            <a:pPr marL="0" indent="0">
              <a:buNone/>
            </a:pPr>
            <a:endParaRPr lang="en-US" b="1" dirty="0">
              <a:ea typeface="Calibri" panose="020F0502020204030204" pitchFamily="34" charset="0"/>
              <a:cs typeface="Times New Roman" panose="02020603050405020304" pitchFamily="18" charset="0"/>
            </a:endParaRPr>
          </a:p>
          <a:p>
            <a:pPr marL="0" indent="0">
              <a:buNone/>
            </a:pPr>
            <a:r>
              <a:rPr lang="en-US" b="1" dirty="0">
                <a:effectLst/>
                <a:ea typeface="Calibri" panose="020F0502020204030204" pitchFamily="34" charset="0"/>
                <a:cs typeface="Times New Roman" panose="02020603050405020304" pitchFamily="18" charset="0"/>
              </a:rPr>
              <a:t>The villa was buried in ash and preserved from the 70 CE eruption in Pompeii. The heat of the volcanic ash effectively sealed the painting in a glass like coating!</a:t>
            </a:r>
            <a:endParaRPr lang="en-US"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2033895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249784-EEDF-44C0-17E0-A30330873CD5}"/>
              </a:ext>
            </a:extLst>
          </p:cNvPr>
          <p:cNvSpPr txBox="1"/>
          <p:nvPr/>
        </p:nvSpPr>
        <p:spPr>
          <a:xfrm>
            <a:off x="727970" y="361950"/>
            <a:ext cx="5368030" cy="6124754"/>
          </a:xfrm>
          <a:prstGeom prst="rect">
            <a:avLst/>
          </a:prstGeom>
          <a:noFill/>
        </p:spPr>
        <p:txBody>
          <a:bodyPr wrap="square">
            <a:spAutoFit/>
          </a:bodyPr>
          <a:lstStyle/>
          <a:p>
            <a:r>
              <a:rPr lang="en-US" sz="28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Scholars speculate that the ancient Greeks may have discovered perspective, passing this knowledge to the Romans.</a:t>
            </a:r>
          </a:p>
          <a:p>
            <a:endParaRPr lang="en-US" sz="2800" dirty="0">
              <a:solidFill>
                <a:srgbClr val="222222"/>
              </a:solidFill>
              <a:latin typeface="Calibri" panose="020F0502020204030204" pitchFamily="34" charset="0"/>
              <a:ea typeface="Calibri" panose="020F0502020204030204" pitchFamily="34" charset="0"/>
              <a:cs typeface="Calibri" panose="020F0502020204030204" pitchFamily="34" charset="0"/>
            </a:endParaRPr>
          </a:p>
          <a:p>
            <a:r>
              <a:rPr lang="en-US" sz="28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a:t>
            </a:r>
          </a:p>
          <a:p>
            <a:r>
              <a:rPr lang="en-US" sz="28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The image to the right shows </a:t>
            </a:r>
            <a:r>
              <a:rPr lang="en-US" sz="2800" b="1" i="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 Battle of Issus </a:t>
            </a:r>
            <a:r>
              <a:rPr lang="en-US" sz="2800" i="1"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a:t>
            </a:r>
            <a:r>
              <a:rPr lang="en-US" sz="2800" dirty="0">
                <a:solidFill>
                  <a:srgbClr val="222222"/>
                </a:solidFill>
                <a:effectLst/>
                <a:latin typeface="Calibri" panose="020F0502020204030204" pitchFamily="34" charset="0"/>
                <a:ea typeface="Calibri" panose="020F0502020204030204" pitchFamily="34" charset="0"/>
                <a:cs typeface="Calibri" panose="020F0502020204030204" pitchFamily="34" charset="0"/>
              </a:rPr>
              <a:t>in mosaic (colored glass/stone).Created in 100 BCE in Naples, Italy, it depicts Alexander the Great in battle with foreshortened horses galloping toward the viewer and a ground plane set in realistic space!</a:t>
            </a:r>
            <a:endParaRPr lang="en-US" sz="2800" i="1" dirty="0">
              <a:latin typeface="Calibri" panose="020F0502020204030204" pitchFamily="34" charset="0"/>
              <a:cs typeface="Calibri" panose="020F0502020204030204" pitchFamily="34" charset="0"/>
            </a:endParaRPr>
          </a:p>
        </p:txBody>
      </p:sp>
      <p:pic>
        <p:nvPicPr>
          <p:cNvPr id="7" name="Picture 6" descr="A picture containing text, picture frame&#10;&#10;Description automatically generated">
            <a:extLst>
              <a:ext uri="{FF2B5EF4-FFF2-40B4-BE49-F238E27FC236}">
                <a16:creationId xmlns:a16="http://schemas.microsoft.com/office/drawing/2014/main" id="{10C00C6E-B13F-3788-AB1C-C6C78C6C18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5398" y="2704058"/>
            <a:ext cx="6106602" cy="3657600"/>
          </a:xfrm>
          <a:prstGeom prst="rect">
            <a:avLst/>
          </a:prstGeom>
        </p:spPr>
      </p:pic>
    </p:spTree>
    <p:extLst>
      <p:ext uri="{BB962C8B-B14F-4D97-AF65-F5344CB8AC3E}">
        <p14:creationId xmlns:p14="http://schemas.microsoft.com/office/powerpoint/2010/main" val="124696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0A482-72A9-CD34-47B3-54DC11A50F89}"/>
              </a:ext>
            </a:extLst>
          </p:cNvPr>
          <p:cNvSpPr>
            <a:spLocks noGrp="1"/>
          </p:cNvSpPr>
          <p:nvPr>
            <p:ph type="title"/>
          </p:nvPr>
        </p:nvSpPr>
        <p:spPr>
          <a:xfrm>
            <a:off x="723900" y="685800"/>
            <a:ext cx="3855720" cy="4844988"/>
          </a:xfrm>
        </p:spPr>
        <p:txBody>
          <a:bodyPr>
            <a:normAutofit/>
          </a:bodyPr>
          <a:lstStyle/>
          <a:p>
            <a:r>
              <a:rPr lang="en-US" sz="2800" dirty="0">
                <a:latin typeface="Calibri" panose="020F0502020204030204" pitchFamily="34" charset="0"/>
                <a:cs typeface="Calibri" panose="020F0502020204030204" pitchFamily="34" charset="0"/>
              </a:rPr>
              <a:t>Utagawa, a 19th century Japanese printmaker created a landscape which hints at linear perspective especially in the village hut toward the center of the composition.</a:t>
            </a:r>
          </a:p>
        </p:txBody>
      </p:sp>
      <p:pic>
        <p:nvPicPr>
          <p:cNvPr id="6" name="Picture Placeholder 5" descr="A picture containing text, book&#10;&#10;Description automatically generated">
            <a:extLst>
              <a:ext uri="{FF2B5EF4-FFF2-40B4-BE49-F238E27FC236}">
                <a16:creationId xmlns:a16="http://schemas.microsoft.com/office/drawing/2014/main" id="{63E53A51-CADD-FB0B-AA5D-403D3D94E8CC}"/>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l="57" r="57"/>
          <a:stretch>
            <a:fillRect/>
          </a:stretch>
        </p:blipFill>
        <p:spPr/>
      </p:pic>
      <p:sp>
        <p:nvSpPr>
          <p:cNvPr id="4" name="Text Placeholder 3">
            <a:extLst>
              <a:ext uri="{FF2B5EF4-FFF2-40B4-BE49-F238E27FC236}">
                <a16:creationId xmlns:a16="http://schemas.microsoft.com/office/drawing/2014/main" id="{A28CC7CB-3C46-B47A-328C-5D9BFF28FCE3}"/>
              </a:ext>
            </a:extLst>
          </p:cNvPr>
          <p:cNvSpPr>
            <a:spLocks noGrp="1"/>
          </p:cNvSpPr>
          <p:nvPr>
            <p:ph type="body" sz="half" idx="2"/>
          </p:nvPr>
        </p:nvSpPr>
        <p:spPr>
          <a:xfrm>
            <a:off x="723900" y="3888779"/>
            <a:ext cx="3855720" cy="1978621"/>
          </a:xfrm>
        </p:spPr>
        <p:txBody>
          <a:bodyPr>
            <a:normAutofit fontScale="85000" lnSpcReduction="20000"/>
          </a:bodyPr>
          <a:lstStyle/>
          <a:p>
            <a:pPr>
              <a:lnSpc>
                <a:spcPct val="100000"/>
              </a:lnSpc>
            </a:pPr>
            <a:r>
              <a:rPr lang="en-US" sz="2800" dirty="0">
                <a:latin typeface="Calibri" panose="020F0502020204030204" pitchFamily="34" charset="0"/>
                <a:cs typeface="Calibri" panose="020F0502020204030204" pitchFamily="34" charset="0"/>
              </a:rPr>
              <a:t>Rather than using a codified system of perspective , the artist relied more on intuitive space such as overlapping shapes gotten through life observation.</a:t>
            </a:r>
          </a:p>
        </p:txBody>
      </p:sp>
      <mc:AlternateContent xmlns:mc="http://schemas.openxmlformats.org/markup-compatibility/2006" xmlns:p14="http://schemas.microsoft.com/office/powerpoint/2010/main">
        <mc:Choice Requires="p14">
          <p:contentPart p14:bwMode="auto" r:id="rId3">
            <p14:nvContentPartPr>
              <p14:cNvPr id="9" name="Ink 8">
                <a:extLst>
                  <a:ext uri="{FF2B5EF4-FFF2-40B4-BE49-F238E27FC236}">
                    <a16:creationId xmlns:a16="http://schemas.microsoft.com/office/drawing/2014/main" id="{3500C7CE-1E42-1CC2-3DEA-96154652359B}"/>
                  </a:ext>
                </a:extLst>
              </p14:cNvPr>
              <p14:cNvContentPartPr/>
              <p14:nvPr/>
            </p14:nvContentPartPr>
            <p14:xfrm>
              <a:off x="2938233" y="3328948"/>
              <a:ext cx="6212880" cy="222840"/>
            </p14:xfrm>
          </p:contentPart>
        </mc:Choice>
        <mc:Fallback xmlns="">
          <p:pic>
            <p:nvPicPr>
              <p:cNvPr id="9" name="Ink 8">
                <a:extLst>
                  <a:ext uri="{FF2B5EF4-FFF2-40B4-BE49-F238E27FC236}">
                    <a16:creationId xmlns:a16="http://schemas.microsoft.com/office/drawing/2014/main" id="{3500C7CE-1E42-1CC2-3DEA-96154652359B}"/>
                  </a:ext>
                </a:extLst>
              </p:cNvPr>
              <p:cNvPicPr/>
              <p:nvPr/>
            </p:nvPicPr>
            <p:blipFill>
              <a:blip r:embed="rId4"/>
              <a:stretch>
                <a:fillRect/>
              </a:stretch>
            </p:blipFill>
            <p:spPr>
              <a:xfrm>
                <a:off x="2929233" y="3319948"/>
                <a:ext cx="6230520" cy="2404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0" name="Ink 9">
                <a:extLst>
                  <a:ext uri="{FF2B5EF4-FFF2-40B4-BE49-F238E27FC236}">
                    <a16:creationId xmlns:a16="http://schemas.microsoft.com/office/drawing/2014/main" id="{4E0253C2-CFE8-EB55-5C1D-36BB2C3462C2}"/>
                  </a:ext>
                </a:extLst>
              </p14:cNvPr>
              <p14:cNvContentPartPr/>
              <p14:nvPr/>
            </p14:nvContentPartPr>
            <p14:xfrm>
              <a:off x="8935473" y="3435508"/>
              <a:ext cx="199440" cy="167400"/>
            </p14:xfrm>
          </p:contentPart>
        </mc:Choice>
        <mc:Fallback xmlns="">
          <p:pic>
            <p:nvPicPr>
              <p:cNvPr id="10" name="Ink 9">
                <a:extLst>
                  <a:ext uri="{FF2B5EF4-FFF2-40B4-BE49-F238E27FC236}">
                    <a16:creationId xmlns:a16="http://schemas.microsoft.com/office/drawing/2014/main" id="{4E0253C2-CFE8-EB55-5C1D-36BB2C3462C2}"/>
                  </a:ext>
                </a:extLst>
              </p:cNvPr>
              <p:cNvPicPr/>
              <p:nvPr/>
            </p:nvPicPr>
            <p:blipFill>
              <a:blip r:embed="rId6"/>
              <a:stretch>
                <a:fillRect/>
              </a:stretch>
            </p:blipFill>
            <p:spPr>
              <a:xfrm>
                <a:off x="8926473" y="3426508"/>
                <a:ext cx="217080" cy="18504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1" name="Ink 10">
                <a:extLst>
                  <a:ext uri="{FF2B5EF4-FFF2-40B4-BE49-F238E27FC236}">
                    <a16:creationId xmlns:a16="http://schemas.microsoft.com/office/drawing/2014/main" id="{31C8B03A-0316-DEE6-726A-313C8814B522}"/>
                  </a:ext>
                </a:extLst>
              </p14:cNvPr>
              <p14:cNvContentPartPr/>
              <p14:nvPr/>
            </p14:nvContentPartPr>
            <p14:xfrm>
              <a:off x="8921073" y="3310948"/>
              <a:ext cx="45360" cy="9360"/>
            </p14:xfrm>
          </p:contentPart>
        </mc:Choice>
        <mc:Fallback xmlns="">
          <p:pic>
            <p:nvPicPr>
              <p:cNvPr id="11" name="Ink 10">
                <a:extLst>
                  <a:ext uri="{FF2B5EF4-FFF2-40B4-BE49-F238E27FC236}">
                    <a16:creationId xmlns:a16="http://schemas.microsoft.com/office/drawing/2014/main" id="{31C8B03A-0316-DEE6-726A-313C8814B522}"/>
                  </a:ext>
                </a:extLst>
              </p:cNvPr>
              <p:cNvPicPr/>
              <p:nvPr/>
            </p:nvPicPr>
            <p:blipFill>
              <a:blip r:embed="rId8"/>
              <a:stretch>
                <a:fillRect/>
              </a:stretch>
            </p:blipFill>
            <p:spPr>
              <a:xfrm>
                <a:off x="8912073" y="3301948"/>
                <a:ext cx="63000" cy="27000"/>
              </a:xfrm>
              <a:prstGeom prst="rect">
                <a:avLst/>
              </a:prstGeom>
            </p:spPr>
          </p:pic>
        </mc:Fallback>
      </mc:AlternateContent>
      <mc:AlternateContent xmlns:mc="http://schemas.openxmlformats.org/markup-compatibility/2006" xmlns:p14="http://schemas.microsoft.com/office/powerpoint/2010/main">
        <mc:Choice Requires="p14">
          <p:contentPart p14:bwMode="auto" r:id="rId9">
            <p14:nvContentPartPr>
              <p14:cNvPr id="14" name="Ink 13">
                <a:extLst>
                  <a:ext uri="{FF2B5EF4-FFF2-40B4-BE49-F238E27FC236}">
                    <a16:creationId xmlns:a16="http://schemas.microsoft.com/office/drawing/2014/main" id="{A7C151E7-EA1E-2F6C-EF68-13DD4764BD41}"/>
                  </a:ext>
                </a:extLst>
              </p14:cNvPr>
              <p14:cNvContentPartPr/>
              <p14:nvPr/>
            </p14:nvContentPartPr>
            <p14:xfrm>
              <a:off x="4039113" y="905068"/>
              <a:ext cx="360" cy="360"/>
            </p14:xfrm>
          </p:contentPart>
        </mc:Choice>
        <mc:Fallback xmlns="">
          <p:pic>
            <p:nvPicPr>
              <p:cNvPr id="14" name="Ink 13">
                <a:extLst>
                  <a:ext uri="{FF2B5EF4-FFF2-40B4-BE49-F238E27FC236}">
                    <a16:creationId xmlns:a16="http://schemas.microsoft.com/office/drawing/2014/main" id="{A7C151E7-EA1E-2F6C-EF68-13DD4764BD41}"/>
                  </a:ext>
                </a:extLst>
              </p:cNvPr>
              <p:cNvPicPr/>
              <p:nvPr/>
            </p:nvPicPr>
            <p:blipFill>
              <a:blip r:embed="rId10"/>
              <a:stretch>
                <a:fillRect/>
              </a:stretch>
            </p:blipFill>
            <p:spPr>
              <a:xfrm>
                <a:off x="4030113" y="89642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15" name="Ink 14">
                <a:extLst>
                  <a:ext uri="{FF2B5EF4-FFF2-40B4-BE49-F238E27FC236}">
                    <a16:creationId xmlns:a16="http://schemas.microsoft.com/office/drawing/2014/main" id="{16259D2F-D506-1441-8A19-915803664D8A}"/>
                  </a:ext>
                </a:extLst>
              </p14:cNvPr>
              <p14:cNvContentPartPr/>
              <p14:nvPr/>
            </p14:nvContentPartPr>
            <p14:xfrm>
              <a:off x="4030113" y="869428"/>
              <a:ext cx="360" cy="360"/>
            </p14:xfrm>
          </p:contentPart>
        </mc:Choice>
        <mc:Fallback xmlns="">
          <p:pic>
            <p:nvPicPr>
              <p:cNvPr id="15" name="Ink 14">
                <a:extLst>
                  <a:ext uri="{FF2B5EF4-FFF2-40B4-BE49-F238E27FC236}">
                    <a16:creationId xmlns:a16="http://schemas.microsoft.com/office/drawing/2014/main" id="{16259D2F-D506-1441-8A19-915803664D8A}"/>
                  </a:ext>
                </a:extLst>
              </p:cNvPr>
              <p:cNvPicPr/>
              <p:nvPr/>
            </p:nvPicPr>
            <p:blipFill>
              <a:blip r:embed="rId10"/>
              <a:stretch>
                <a:fillRect/>
              </a:stretch>
            </p:blipFill>
            <p:spPr>
              <a:xfrm>
                <a:off x="4021473" y="86078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16" name="Ink 15">
                <a:extLst>
                  <a:ext uri="{FF2B5EF4-FFF2-40B4-BE49-F238E27FC236}">
                    <a16:creationId xmlns:a16="http://schemas.microsoft.com/office/drawing/2014/main" id="{6021446C-384A-EC80-7DE7-4FBEE3DB5EBC}"/>
                  </a:ext>
                </a:extLst>
              </p14:cNvPr>
              <p14:cNvContentPartPr/>
              <p14:nvPr/>
            </p14:nvContentPartPr>
            <p14:xfrm>
              <a:off x="2760753" y="940708"/>
              <a:ext cx="360" cy="360"/>
            </p14:xfrm>
          </p:contentPart>
        </mc:Choice>
        <mc:Fallback xmlns="">
          <p:pic>
            <p:nvPicPr>
              <p:cNvPr id="16" name="Ink 15">
                <a:extLst>
                  <a:ext uri="{FF2B5EF4-FFF2-40B4-BE49-F238E27FC236}">
                    <a16:creationId xmlns:a16="http://schemas.microsoft.com/office/drawing/2014/main" id="{6021446C-384A-EC80-7DE7-4FBEE3DB5EBC}"/>
                  </a:ext>
                </a:extLst>
              </p:cNvPr>
              <p:cNvPicPr/>
              <p:nvPr/>
            </p:nvPicPr>
            <p:blipFill>
              <a:blip r:embed="rId10"/>
              <a:stretch>
                <a:fillRect/>
              </a:stretch>
            </p:blipFill>
            <p:spPr>
              <a:xfrm>
                <a:off x="2751753" y="932068"/>
                <a:ext cx="18000" cy="18000"/>
              </a:xfrm>
              <a:prstGeom prst="rect">
                <a:avLst/>
              </a:prstGeom>
            </p:spPr>
          </p:pic>
        </mc:Fallback>
      </mc:AlternateContent>
      <p:grpSp>
        <p:nvGrpSpPr>
          <p:cNvPr id="19" name="Group 18">
            <a:extLst>
              <a:ext uri="{FF2B5EF4-FFF2-40B4-BE49-F238E27FC236}">
                <a16:creationId xmlns:a16="http://schemas.microsoft.com/office/drawing/2014/main" id="{66F049F0-403B-02F6-874A-B88A14AB5F5C}"/>
              </a:ext>
            </a:extLst>
          </p:cNvPr>
          <p:cNvGrpSpPr/>
          <p:nvPr/>
        </p:nvGrpSpPr>
        <p:grpSpPr>
          <a:xfrm>
            <a:off x="3764073" y="975988"/>
            <a:ext cx="9000" cy="18360"/>
            <a:chOff x="3764073" y="975988"/>
            <a:chExt cx="9000" cy="18360"/>
          </a:xfrm>
        </p:grpSpPr>
        <mc:AlternateContent xmlns:mc="http://schemas.openxmlformats.org/markup-compatibility/2006" xmlns:p14="http://schemas.microsoft.com/office/powerpoint/2010/main">
          <mc:Choice Requires="p14">
            <p:contentPart p14:bwMode="auto" r:id="rId13">
              <p14:nvContentPartPr>
                <p14:cNvPr id="17" name="Ink 16">
                  <a:extLst>
                    <a:ext uri="{FF2B5EF4-FFF2-40B4-BE49-F238E27FC236}">
                      <a16:creationId xmlns:a16="http://schemas.microsoft.com/office/drawing/2014/main" id="{EF18CC09-FF27-01DA-4791-6140266E5D50}"/>
                    </a:ext>
                  </a:extLst>
                </p14:cNvPr>
                <p14:cNvContentPartPr/>
                <p14:nvPr/>
              </p14:nvContentPartPr>
              <p14:xfrm>
                <a:off x="3764073" y="992548"/>
                <a:ext cx="1800" cy="1800"/>
              </p14:xfrm>
            </p:contentPart>
          </mc:Choice>
          <mc:Fallback xmlns="">
            <p:pic>
              <p:nvPicPr>
                <p:cNvPr id="17" name="Ink 16">
                  <a:extLst>
                    <a:ext uri="{FF2B5EF4-FFF2-40B4-BE49-F238E27FC236}">
                      <a16:creationId xmlns:a16="http://schemas.microsoft.com/office/drawing/2014/main" id="{EF18CC09-FF27-01DA-4791-6140266E5D50}"/>
                    </a:ext>
                  </a:extLst>
                </p:cNvPr>
                <p:cNvPicPr/>
                <p:nvPr/>
              </p:nvPicPr>
              <p:blipFill>
                <a:blip r:embed="rId10"/>
                <a:stretch>
                  <a:fillRect/>
                </a:stretch>
              </p:blipFill>
              <p:spPr>
                <a:xfrm>
                  <a:off x="3755073" y="983908"/>
                  <a:ext cx="19440" cy="1944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4D0E8D64-1594-934B-5572-D868D8F03AE9}"/>
                    </a:ext>
                  </a:extLst>
                </p14:cNvPr>
                <p14:cNvContentPartPr/>
                <p14:nvPr/>
              </p14:nvContentPartPr>
              <p14:xfrm>
                <a:off x="3772713" y="975988"/>
                <a:ext cx="360" cy="360"/>
              </p14:xfrm>
            </p:contentPart>
          </mc:Choice>
          <mc:Fallback xmlns="">
            <p:pic>
              <p:nvPicPr>
                <p:cNvPr id="18" name="Ink 17">
                  <a:extLst>
                    <a:ext uri="{FF2B5EF4-FFF2-40B4-BE49-F238E27FC236}">
                      <a16:creationId xmlns:a16="http://schemas.microsoft.com/office/drawing/2014/main" id="{4D0E8D64-1594-934B-5572-D868D8F03AE9}"/>
                    </a:ext>
                  </a:extLst>
                </p:cNvPr>
                <p:cNvPicPr/>
                <p:nvPr/>
              </p:nvPicPr>
              <p:blipFill>
                <a:blip r:embed="rId10"/>
                <a:stretch>
                  <a:fillRect/>
                </a:stretch>
              </p:blipFill>
              <p:spPr>
                <a:xfrm>
                  <a:off x="3764073" y="967348"/>
                  <a:ext cx="18000" cy="180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5">
            <p14:nvContentPartPr>
              <p14:cNvPr id="41" name="Ink 40">
                <a:extLst>
                  <a:ext uri="{FF2B5EF4-FFF2-40B4-BE49-F238E27FC236}">
                    <a16:creationId xmlns:a16="http://schemas.microsoft.com/office/drawing/2014/main" id="{2720CBF2-E18A-0EA2-FAF0-A933C85678AB}"/>
                  </a:ext>
                </a:extLst>
              </p14:cNvPr>
              <p14:cNvContentPartPr/>
              <p14:nvPr/>
            </p14:nvContentPartPr>
            <p14:xfrm>
              <a:off x="1446753" y="3115828"/>
              <a:ext cx="360" cy="360"/>
            </p14:xfrm>
          </p:contentPart>
        </mc:Choice>
        <mc:Fallback xmlns="">
          <p:pic>
            <p:nvPicPr>
              <p:cNvPr id="41" name="Ink 40">
                <a:extLst>
                  <a:ext uri="{FF2B5EF4-FFF2-40B4-BE49-F238E27FC236}">
                    <a16:creationId xmlns:a16="http://schemas.microsoft.com/office/drawing/2014/main" id="{2720CBF2-E18A-0EA2-FAF0-A933C85678AB}"/>
                  </a:ext>
                </a:extLst>
              </p:cNvPr>
              <p:cNvPicPr/>
              <p:nvPr/>
            </p:nvPicPr>
            <p:blipFill>
              <a:blip r:embed="rId10"/>
              <a:stretch>
                <a:fillRect/>
              </a:stretch>
            </p:blipFill>
            <p:spPr>
              <a:xfrm>
                <a:off x="1437753" y="3107188"/>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6">
            <p14:nvContentPartPr>
              <p14:cNvPr id="42" name="Ink 41">
                <a:extLst>
                  <a:ext uri="{FF2B5EF4-FFF2-40B4-BE49-F238E27FC236}">
                    <a16:creationId xmlns:a16="http://schemas.microsoft.com/office/drawing/2014/main" id="{EA6CA10A-7B61-CF30-C6F1-EC440CA45BFE}"/>
                  </a:ext>
                </a:extLst>
              </p14:cNvPr>
              <p14:cNvContentPartPr/>
              <p14:nvPr/>
            </p14:nvContentPartPr>
            <p14:xfrm>
              <a:off x="3391113" y="869428"/>
              <a:ext cx="360" cy="360"/>
            </p14:xfrm>
          </p:contentPart>
        </mc:Choice>
        <mc:Fallback xmlns="">
          <p:pic>
            <p:nvPicPr>
              <p:cNvPr id="42" name="Ink 41">
                <a:extLst>
                  <a:ext uri="{FF2B5EF4-FFF2-40B4-BE49-F238E27FC236}">
                    <a16:creationId xmlns:a16="http://schemas.microsoft.com/office/drawing/2014/main" id="{EA6CA10A-7B61-CF30-C6F1-EC440CA45BFE}"/>
                  </a:ext>
                </a:extLst>
              </p:cNvPr>
              <p:cNvPicPr/>
              <p:nvPr/>
            </p:nvPicPr>
            <p:blipFill>
              <a:blip r:embed="rId10"/>
              <a:stretch>
                <a:fillRect/>
              </a:stretch>
            </p:blipFill>
            <p:spPr>
              <a:xfrm>
                <a:off x="3382113" y="860788"/>
                <a:ext cx="18000" cy="18000"/>
              </a:xfrm>
              <a:prstGeom prst="rect">
                <a:avLst/>
              </a:prstGeom>
            </p:spPr>
          </p:pic>
        </mc:Fallback>
      </mc:AlternateContent>
    </p:spTree>
    <p:extLst>
      <p:ext uri="{BB962C8B-B14F-4D97-AF65-F5344CB8AC3E}">
        <p14:creationId xmlns:p14="http://schemas.microsoft.com/office/powerpoint/2010/main" val="2157865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3A933-D3AF-1D01-143D-62150064FCD4}"/>
              </a:ext>
            </a:extLst>
          </p:cNvPr>
          <p:cNvSpPr>
            <a:spLocks noGrp="1"/>
          </p:cNvSpPr>
          <p:nvPr>
            <p:ph type="title"/>
          </p:nvPr>
        </p:nvSpPr>
        <p:spPr>
          <a:xfrm>
            <a:off x="723900" y="142875"/>
            <a:ext cx="3855720" cy="5181599"/>
          </a:xfrm>
        </p:spPr>
        <p:txBody>
          <a:bodyPr>
            <a:noAutofit/>
          </a:bodyPr>
          <a:lstStyle/>
          <a:p>
            <a:r>
              <a:rPr lang="en-US" sz="2800" dirty="0">
                <a:latin typeface="Calibri" panose="020F0502020204030204" pitchFamily="34" charset="0"/>
                <a:cs typeface="Calibri" panose="020F0502020204030204" pitchFamily="34" charset="0"/>
              </a:rPr>
              <a:t>Here in a 16</a:t>
            </a:r>
            <a:r>
              <a:rPr lang="en-US" sz="2800" baseline="30000" dirty="0">
                <a:latin typeface="Calibri" panose="020F0502020204030204" pitchFamily="34" charset="0"/>
                <a:cs typeface="Calibri" panose="020F0502020204030204" pitchFamily="34" charset="0"/>
              </a:rPr>
              <a:t>th</a:t>
            </a:r>
            <a:r>
              <a:rPr lang="en-US" sz="2800" dirty="0">
                <a:latin typeface="Calibri" panose="020F0502020204030204" pitchFamily="34" charset="0"/>
                <a:cs typeface="Calibri" panose="020F0502020204030204" pitchFamily="34" charset="0"/>
              </a:rPr>
              <a:t> century painting by Farrukh Beg of the Mughal Indian empire, we see a young nobleman visiting a holy man. Here we view tiered perspective, whereby, figures and animals are stacked and overlapping one another. It is east to critique this non-western work according to western spatial  standards. However, the artist’s intent was to paint this event in the best way he knew possible.  </a:t>
            </a:r>
          </a:p>
        </p:txBody>
      </p:sp>
      <p:pic>
        <p:nvPicPr>
          <p:cNvPr id="6" name="Picture Placeholder 5" descr="A picture containing text, old, picture frame, painting&#10;&#10;Description automatically generated">
            <a:extLst>
              <a:ext uri="{FF2B5EF4-FFF2-40B4-BE49-F238E27FC236}">
                <a16:creationId xmlns:a16="http://schemas.microsoft.com/office/drawing/2014/main" id="{58DC09DD-6511-E102-5203-3C92297CA0CA}"/>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tretch>
            <a:fillRect/>
          </a:stretch>
        </p:blipFill>
        <p:spPr>
          <a:xfrm>
            <a:off x="6096000" y="579816"/>
            <a:ext cx="5533748" cy="5698367"/>
          </a:xfrm>
        </p:spPr>
      </p:pic>
      <p:sp>
        <p:nvSpPr>
          <p:cNvPr id="4" name="Text Placeholder 3">
            <a:extLst>
              <a:ext uri="{FF2B5EF4-FFF2-40B4-BE49-F238E27FC236}">
                <a16:creationId xmlns:a16="http://schemas.microsoft.com/office/drawing/2014/main" id="{3382E038-D2AE-FDFC-33CD-7D53EBC08C3F}"/>
              </a:ext>
            </a:extLst>
          </p:cNvPr>
          <p:cNvSpPr>
            <a:spLocks noGrp="1"/>
          </p:cNvSpPr>
          <p:nvPr>
            <p:ph type="body" sz="half" idx="2"/>
          </p:nvPr>
        </p:nvSpPr>
        <p:spPr>
          <a:xfrm>
            <a:off x="723900" y="5699464"/>
            <a:ext cx="3855720" cy="167935"/>
          </a:xfrm>
        </p:spPr>
        <p:txBody>
          <a:bodyPr>
            <a:normAutofit fontScale="32500" lnSpcReduction="20000"/>
          </a:bodyPr>
          <a:lstStyle/>
          <a:p>
            <a:endParaRPr lang="en-US" dirty="0"/>
          </a:p>
        </p:txBody>
      </p:sp>
    </p:spTree>
    <p:extLst>
      <p:ext uri="{BB962C8B-B14F-4D97-AF65-F5344CB8AC3E}">
        <p14:creationId xmlns:p14="http://schemas.microsoft.com/office/powerpoint/2010/main" val="26116814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A2F3F-BF7B-8DBE-BDD4-259ECE354336}"/>
              </a:ext>
            </a:extLst>
          </p:cNvPr>
          <p:cNvSpPr>
            <a:spLocks noGrp="1"/>
          </p:cNvSpPr>
          <p:nvPr>
            <p:ph type="title"/>
          </p:nvPr>
        </p:nvSpPr>
        <p:spPr>
          <a:xfrm>
            <a:off x="839788" y="457200"/>
            <a:ext cx="3932237" cy="5411788"/>
          </a:xfrm>
        </p:spPr>
        <p:txBody>
          <a:bodyPr>
            <a:normAutofit/>
          </a:bodyPr>
          <a:lstStyle/>
          <a:p>
            <a:r>
              <a:rPr lang="en-US" sz="2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Early Italian Renaissance painter,  </a:t>
            </a:r>
            <a:r>
              <a:rPr lang="en-US" sz="28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Giotto di </a:t>
            </a:r>
            <a:r>
              <a:rPr lang="en-US" sz="2800" b="1" dirty="0" err="1">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Bondone</a:t>
            </a:r>
            <a:r>
              <a:rPr lang="en-US" sz="2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(1277-1337 CE) is considered the father of linear perspective with his </a:t>
            </a:r>
            <a:r>
              <a:rPr lang="en-US" sz="2800" i="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window opened to the world </a:t>
            </a:r>
            <a:r>
              <a:rPr lang="en-US" sz="2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technique. His painting </a:t>
            </a:r>
            <a:r>
              <a:rPr lang="en-US" sz="2800" b="1" i="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Jesus before the High Priest Caiaphas</a:t>
            </a:r>
            <a:r>
              <a:rPr lang="en-US" sz="2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was painted in 1305 for  the Scrovegni Chapel in Padua, Italy.</a:t>
            </a:r>
            <a:endParaRPr lang="en-US" sz="2800" dirty="0"/>
          </a:p>
        </p:txBody>
      </p:sp>
      <p:pic>
        <p:nvPicPr>
          <p:cNvPr id="5" name="Content Placeholder 4">
            <a:extLst>
              <a:ext uri="{FF2B5EF4-FFF2-40B4-BE49-F238E27FC236}">
                <a16:creationId xmlns:a16="http://schemas.microsoft.com/office/drawing/2014/main" id="{972D6F9C-D69F-AFC2-8256-C181A703DCFB}"/>
              </a:ext>
            </a:extLst>
          </p:cNvPr>
          <p:cNvPicPr>
            <a:picLocks noGrp="1" noChangeAspect="1"/>
          </p:cNvPicPr>
          <p:nvPr>
            <p:ph idx="1"/>
          </p:nvPr>
        </p:nvPicPr>
        <p:blipFill>
          <a:blip r:embed="rId2" cstate="print"/>
          <a:srcRect/>
          <a:stretch>
            <a:fillRect/>
          </a:stretch>
        </p:blipFill>
        <p:spPr bwMode="auto">
          <a:xfrm>
            <a:off x="6096000" y="334962"/>
            <a:ext cx="5817171" cy="5797845"/>
          </a:xfrm>
          <a:prstGeom prst="rect">
            <a:avLst/>
          </a:prstGeom>
          <a:noFill/>
          <a:ln w="9525">
            <a:noFill/>
            <a:miter lim="800000"/>
            <a:headEnd/>
            <a:tailEnd/>
          </a:ln>
        </p:spPr>
      </p:pic>
      <p:sp>
        <p:nvSpPr>
          <p:cNvPr id="4" name="Text Placeholder 3">
            <a:extLst>
              <a:ext uri="{FF2B5EF4-FFF2-40B4-BE49-F238E27FC236}">
                <a16:creationId xmlns:a16="http://schemas.microsoft.com/office/drawing/2014/main" id="{3D277894-041B-EA57-82AB-12AB8B2BBF2D}"/>
              </a:ext>
            </a:extLst>
          </p:cNvPr>
          <p:cNvSpPr>
            <a:spLocks noGrp="1"/>
          </p:cNvSpPr>
          <p:nvPr>
            <p:ph type="body" sz="half" idx="2"/>
          </p:nvPr>
        </p:nvSpPr>
        <p:spPr>
          <a:xfrm>
            <a:off x="1455576" y="1101012"/>
            <a:ext cx="3316450" cy="4767976"/>
          </a:xfrm>
        </p:spPr>
        <p:txBody>
          <a:bodyPr/>
          <a:lstStyle/>
          <a:p>
            <a:r>
              <a:rPr lang="en-US" dirty="0"/>
              <a:t> </a:t>
            </a:r>
          </a:p>
        </p:txBody>
      </p:sp>
    </p:spTree>
    <p:extLst>
      <p:ext uri="{BB962C8B-B14F-4D97-AF65-F5344CB8AC3E}">
        <p14:creationId xmlns:p14="http://schemas.microsoft.com/office/powerpoint/2010/main" val="3350576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2A3628-6516-F06B-73EF-1C0FFF92A262}"/>
              </a:ext>
            </a:extLst>
          </p:cNvPr>
          <p:cNvSpPr>
            <a:spLocks noGrp="1"/>
          </p:cNvSpPr>
          <p:nvPr>
            <p:ph type="title"/>
          </p:nvPr>
        </p:nvSpPr>
        <p:spPr/>
        <p:txBody>
          <a:bodyPr>
            <a:noAutofit/>
          </a:bodyPr>
          <a:lstStyle/>
          <a:p>
            <a:br>
              <a:rPr lang="en-US" sz="4400" dirty="0">
                <a:effectLst/>
                <a:latin typeface="Calibri" panose="020F0502020204030204" pitchFamily="34" charset="0"/>
                <a:ea typeface="Calibri" panose="020F0502020204030204" pitchFamily="34" charset="0"/>
                <a:cs typeface="Times New Roman" panose="02020603050405020304" pitchFamily="18" charset="0"/>
              </a:rPr>
            </a:br>
            <a:endParaRPr lang="en-US" sz="4400" dirty="0"/>
          </a:p>
        </p:txBody>
      </p:sp>
      <p:sp>
        <p:nvSpPr>
          <p:cNvPr id="4" name="Text Placeholder 3">
            <a:extLst>
              <a:ext uri="{FF2B5EF4-FFF2-40B4-BE49-F238E27FC236}">
                <a16:creationId xmlns:a16="http://schemas.microsoft.com/office/drawing/2014/main" id="{99127A15-0580-533C-9295-D54A7DFE898B}"/>
              </a:ext>
            </a:extLst>
          </p:cNvPr>
          <p:cNvSpPr>
            <a:spLocks noGrp="1"/>
          </p:cNvSpPr>
          <p:nvPr>
            <p:ph type="body" sz="half" idx="2"/>
          </p:nvPr>
        </p:nvSpPr>
        <p:spPr>
          <a:xfrm>
            <a:off x="628650" y="704850"/>
            <a:ext cx="4143375" cy="5164138"/>
          </a:xfrm>
        </p:spPr>
        <p:txBody>
          <a:bodyPr>
            <a:normAutofit/>
          </a:bodyPr>
          <a:lstStyle/>
          <a:p>
            <a:r>
              <a:rPr lang="en-US" sz="4400" b="1" i="1" dirty="0">
                <a:solidFill>
                  <a:srgbClr val="222222"/>
                </a:solidFill>
                <a:latin typeface="Calibri" panose="020F0502020204030204" pitchFamily="34" charset="0"/>
                <a:ea typeface="Calibri" panose="020F0502020204030204" pitchFamily="34" charset="0"/>
                <a:cs typeface="Times New Roman" panose="02020603050405020304" pitchFamily="18" charset="0"/>
              </a:rPr>
              <a:t> </a:t>
            </a:r>
            <a:endParaRPr lang="en-US" sz="4400" dirty="0"/>
          </a:p>
        </p:txBody>
      </p:sp>
      <p:pic>
        <p:nvPicPr>
          <p:cNvPr id="5" name="Picture 4">
            <a:extLst>
              <a:ext uri="{FF2B5EF4-FFF2-40B4-BE49-F238E27FC236}">
                <a16:creationId xmlns:a16="http://schemas.microsoft.com/office/drawing/2014/main" id="{B1807499-0785-2D36-88BE-C112811DD51C}"/>
              </a:ext>
            </a:extLst>
          </p:cNvPr>
          <p:cNvPicPr>
            <a:picLocks noChangeAspect="1"/>
          </p:cNvPicPr>
          <p:nvPr/>
        </p:nvPicPr>
        <p:blipFill>
          <a:blip r:embed="rId2" cstate="print"/>
          <a:srcRect/>
          <a:stretch>
            <a:fillRect/>
          </a:stretch>
        </p:blipFill>
        <p:spPr bwMode="auto">
          <a:xfrm>
            <a:off x="6144263" y="647491"/>
            <a:ext cx="5524500" cy="5505659"/>
          </a:xfrm>
          <a:prstGeom prst="rect">
            <a:avLst/>
          </a:prstGeom>
          <a:noFill/>
          <a:ln w="9525">
            <a:noFill/>
            <a:miter lim="800000"/>
            <a:headEnd/>
            <a:tailEnd/>
          </a:ln>
        </p:spPr>
      </p:pic>
      <p:sp>
        <p:nvSpPr>
          <p:cNvPr id="7" name="TextBox 6">
            <a:extLst>
              <a:ext uri="{FF2B5EF4-FFF2-40B4-BE49-F238E27FC236}">
                <a16:creationId xmlns:a16="http://schemas.microsoft.com/office/drawing/2014/main" id="{CC113271-119C-5FA5-BC16-7E6E0EE245AA}"/>
              </a:ext>
            </a:extLst>
          </p:cNvPr>
          <p:cNvSpPr txBox="1"/>
          <p:nvPr/>
        </p:nvSpPr>
        <p:spPr>
          <a:xfrm rot="10800000" flipV="1">
            <a:off x="564058" y="-76859"/>
            <a:ext cx="4143375" cy="6555641"/>
          </a:xfrm>
          <a:prstGeom prst="rect">
            <a:avLst/>
          </a:prstGeom>
          <a:noFill/>
        </p:spPr>
        <p:txBody>
          <a:bodyPr wrap="square">
            <a:spAutoFit/>
          </a:bodyPr>
          <a:lstStyle/>
          <a:p>
            <a:r>
              <a:rPr lang="en-US" sz="2800" dirty="0">
                <a:solidFill>
                  <a:srgbClr val="222222"/>
                </a:solidFill>
                <a:latin typeface="Calibri" panose="020F0502020204030204" pitchFamily="34" charset="0"/>
                <a:ea typeface="Calibri" panose="020F0502020204030204" pitchFamily="34" charset="0"/>
                <a:cs typeface="Times New Roman" panose="02020603050405020304" pitchFamily="18" charset="0"/>
              </a:rPr>
              <a:t>This painting </a:t>
            </a:r>
            <a:r>
              <a:rPr lang="en-US" sz="2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reveals ceiling rafters.</a:t>
            </a:r>
          </a:p>
          <a:p>
            <a:endParaRPr lang="en-US" sz="2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28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These  appear as converging lines receding in believable space behind the wall. This image opened the interior viewing space providing the  illusion of depth perception. The artist uses observational logic to paint this effective image without the linear perspective formula.  </a:t>
            </a:r>
            <a:endParaRPr lang="en-US" sz="2800" dirty="0"/>
          </a:p>
        </p:txBody>
      </p:sp>
    </p:spTree>
    <p:extLst>
      <p:ext uri="{BB962C8B-B14F-4D97-AF65-F5344CB8AC3E}">
        <p14:creationId xmlns:p14="http://schemas.microsoft.com/office/powerpoint/2010/main" val="195108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extLst>
              <a:ext uri="{FF2B5EF4-FFF2-40B4-BE49-F238E27FC236}">
                <a16:creationId xmlns:a16="http://schemas.microsoft.com/office/drawing/2014/main" id="{054B2ADF-BAC7-15B9-1145-E5B9BB78660A}"/>
              </a:ext>
            </a:extLst>
          </p:cNvPr>
          <p:cNvPicPr>
            <a:picLocks noGrp="1" noChangeAspect="1"/>
          </p:cNvPicPr>
          <p:nvPr>
            <p:ph type="pic" idx="1"/>
          </p:nvPr>
        </p:nvPicPr>
        <p:blipFill>
          <a:blip r:embed="rId2" cstate="print"/>
          <a:srcRect l="11967" r="11967"/>
          <a:stretch>
            <a:fillRect/>
          </a:stretch>
        </p:blipFill>
        <p:spPr bwMode="auto">
          <a:prstGeom prst="rect">
            <a:avLst/>
          </a:prstGeom>
          <a:noFill/>
          <a:ln w="9525">
            <a:noFill/>
            <a:miter lim="800000"/>
            <a:headEnd/>
            <a:tailEnd/>
          </a:ln>
        </p:spPr>
      </p:pic>
      <p:sp>
        <p:nvSpPr>
          <p:cNvPr id="4" name="Text Placeholder 3">
            <a:extLst>
              <a:ext uri="{FF2B5EF4-FFF2-40B4-BE49-F238E27FC236}">
                <a16:creationId xmlns:a16="http://schemas.microsoft.com/office/drawing/2014/main" id="{0F208265-C244-32A3-F73F-887CCACA80DA}"/>
              </a:ext>
            </a:extLst>
          </p:cNvPr>
          <p:cNvSpPr>
            <a:spLocks noGrp="1"/>
          </p:cNvSpPr>
          <p:nvPr>
            <p:ph type="body" sz="half" idx="2"/>
          </p:nvPr>
        </p:nvSpPr>
        <p:spPr>
          <a:xfrm>
            <a:off x="408754" y="296960"/>
            <a:ext cx="4421079" cy="5653072"/>
          </a:xfrm>
        </p:spPr>
        <p:txBody>
          <a:bodyPr>
            <a:noAutofit/>
          </a:bodyPr>
          <a:lstStyle/>
          <a:p>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20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first</a:t>
            </a:r>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drawing of </a:t>
            </a:r>
            <a:r>
              <a:rPr lang="en-US" sz="2000" b="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linear perspective </a:t>
            </a:r>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was created by the Florentine and early Italian Renaissance architect Filippo Brunelleschi (1377-1446 CE). </a:t>
            </a:r>
          </a:p>
          <a:p>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Drawn on paper in 1415 CE, it depicted, in true linear perspective , the Baptistery in Florence from the front gate of the unfinished cathedral. Brunelleschi needed a blueprint before he could design and build. Linear perspective became that great discovery developed through practice and reason!</a:t>
            </a:r>
          </a:p>
          <a:p>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We can see columns appearing smaller in size as they recede in space. </a:t>
            </a:r>
          </a:p>
          <a:p>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Perspective provides the </a:t>
            </a:r>
            <a:r>
              <a:rPr lang="en-US" sz="2000" b="1" i="1"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illusion</a:t>
            </a:r>
            <a:r>
              <a:rPr lang="en-US" sz="2000" dirty="0">
                <a:solidFill>
                  <a:srgbClr val="222222"/>
                </a:solidFill>
                <a:effectLst/>
                <a:latin typeface="Calibri" panose="020F0502020204030204" pitchFamily="34" charset="0"/>
                <a:ea typeface="Calibri" panose="020F0502020204030204" pitchFamily="34" charset="0"/>
                <a:cs typeface="Times New Roman" panose="02020603050405020304" pitchFamily="18" charset="0"/>
              </a:rPr>
              <a:t> of depth perception on a flat surface such as paper and canvas.</a:t>
            </a:r>
            <a:endParaRPr lang="en-US" sz="2000" dirty="0"/>
          </a:p>
        </p:txBody>
      </p:sp>
    </p:spTree>
    <p:extLst>
      <p:ext uri="{BB962C8B-B14F-4D97-AF65-F5344CB8AC3E}">
        <p14:creationId xmlns:p14="http://schemas.microsoft.com/office/powerpoint/2010/main" val="1541526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Crop</Template>
  <TotalTime>802</TotalTime>
  <Words>1330</Words>
  <Application>Microsoft Office PowerPoint</Application>
  <PresentationFormat>Widescreen</PresentationFormat>
  <Paragraphs>52</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Calibri</vt:lpstr>
      <vt:lpstr>Franklin Gothic Book</vt:lpstr>
      <vt:lpstr>Crop</vt:lpstr>
      <vt:lpstr>An Art Appreciation Element: The Illusion of Space _________________ The Invention of One-point Linear Perspective: Ancient Rome through The Italian Renaissance and Today</vt:lpstr>
      <vt:lpstr> A brief definition and history:</vt:lpstr>
      <vt:lpstr>PowerPoint Presentation</vt:lpstr>
      <vt:lpstr>PowerPoint Presentation</vt:lpstr>
      <vt:lpstr>Utagawa, a 19th century Japanese printmaker created a landscape which hints at linear perspective especially in the village hut toward the center of the composition.</vt:lpstr>
      <vt:lpstr>Here in a 16th century painting by Farrukh Beg of the Mughal Indian empire, we see a young nobleman visiting a holy man. Here we view tiered perspective, whereby, figures and animals are stacked and overlapping one another. It is east to critique this non-western work according to western spatial  standards. However, the artist’s intent was to paint this event in the best way he knew possible.  </vt:lpstr>
      <vt:lpstr>Early Italian Renaissance painter,  Giotto di Bondone (1277-1337 CE) is considered the father of linear perspective with his window opened to the world technique. His painting Jesus before the High Priest Caiaphas was painted in 1305 for  the Scrovegni Chapel in Padua, Italy.</vt:lpstr>
      <vt:lpstr> </vt:lpstr>
      <vt:lpstr>PowerPoint Presentation</vt:lpstr>
      <vt:lpstr>Leonardo Da Vinci’s fresco painting of The Last Supper is a classic example of one-point perspective replete with a vanishing point, horizon line and several converging lines centering on the head of Christ as the  vanishing point.</vt:lpstr>
      <vt:lpstr>The One-point Perspective Drawing Process</vt:lpstr>
      <vt:lpstr>PowerPoint Presentation</vt:lpstr>
      <vt:lpstr>Here we see a photographic reference image and gesture sketch taken and drawn by me depicting a horizon line, vanishing point and converging lines.</vt:lpstr>
      <vt:lpstr>A drawing begins with a loose gesture sketch which can advance toward a state of finish, seen in this student drawing of a roadway.</vt:lpstr>
      <vt:lpstr>Another student drawing ,drawn from direct observation, reveals a long interior  hallway image leading the eye toward a vanishing point in the distance using several converging lines. The floor plane, ceiling panels  and tile walls all recede in space, providing the illusion of depth.</vt:lpstr>
      <vt:lpstr>In this photograph we can clearly see one point perspective combining in a more complex image including hard edge objects (posts)and an S curve road receding in the distance. Here we see multiple one-point perspectives. </vt:lpstr>
      <vt:lpstr>Filmmaker Stanley Kubrick used one-point perspective theory in films such as… </vt:lpstr>
      <vt:lpstr>I have used one point perspective in both my pastel drawings and paintings. In some images, One-point perspective is implied by angles rather than clearly seen. Other art works are more obvious.</vt:lpstr>
      <vt:lpstr>PowerPoint Presentation</vt:lpstr>
      <vt:lpstr>PowerPoint Presentation</vt:lpstr>
      <vt:lpstr>In conclusion, artists learn the essentials of historical Italian Renaissance one-point linear perspective technique. Artists use this drawing procedure to serve their own creative vision to provide illusionistic depth perception. The legacy of this 607-year-old technique, structures how we really see and perceive the world from our binocular vision and station viewing points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Harmon</dc:creator>
  <cp:lastModifiedBy>David Harmon</cp:lastModifiedBy>
  <cp:revision>53</cp:revision>
  <dcterms:created xsi:type="dcterms:W3CDTF">2022-05-04T00:04:34Z</dcterms:created>
  <dcterms:modified xsi:type="dcterms:W3CDTF">2023-02-22T01:55:21Z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799454</vt:lpwstr>
  </property>
  <property fmtid="{D5CDD505-2E9C-101B-9397-08002B2CF9AE}" pid="3" name="NXPowerLiteSettings">
    <vt:lpwstr>F7000400038000</vt:lpwstr>
  </property>
  <property fmtid="{D5CDD505-2E9C-101B-9397-08002B2CF9AE}" pid="4" name="NXPowerLiteVersion">
    <vt:lpwstr>S9.2.0</vt:lpwstr>
  </property>
</Properties>
</file>